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5"/>
    <p:sldMasterId id="2147484329" r:id="rId6"/>
    <p:sldMasterId id="2147484360" r:id="rId7"/>
  </p:sldMasterIdLst>
  <p:notesMasterIdLst>
    <p:notesMasterId r:id="rId27"/>
  </p:notesMasterIdLst>
  <p:handoutMasterIdLst>
    <p:handoutMasterId r:id="rId28"/>
  </p:handoutMasterIdLst>
  <p:sldIdLst>
    <p:sldId id="2076137298" r:id="rId8"/>
    <p:sldId id="2076137195" r:id="rId9"/>
    <p:sldId id="287" r:id="rId10"/>
    <p:sldId id="283" r:id="rId11"/>
    <p:sldId id="260" r:id="rId12"/>
    <p:sldId id="2147482883" r:id="rId13"/>
    <p:sldId id="2076137640" r:id="rId14"/>
    <p:sldId id="2147482874" r:id="rId15"/>
    <p:sldId id="2147482875" r:id="rId16"/>
    <p:sldId id="2147482877" r:id="rId17"/>
    <p:sldId id="2147482880" r:id="rId18"/>
    <p:sldId id="2076137300" r:id="rId19"/>
    <p:sldId id="2076137299" r:id="rId20"/>
    <p:sldId id="2147482884" r:id="rId21"/>
    <p:sldId id="2147482885" r:id="rId22"/>
    <p:sldId id="277" r:id="rId23"/>
    <p:sldId id="2147482878" r:id="rId24"/>
    <p:sldId id="2147482876" r:id="rId25"/>
    <p:sldId id="2147482882" r:id="rId2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02"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EA9"/>
    <a:srgbClr val="E4E2DD"/>
    <a:srgbClr val="33553C"/>
    <a:srgbClr val="796087"/>
    <a:srgbClr val="558EA4"/>
    <a:srgbClr val="5F363F"/>
    <a:srgbClr val="7A4753"/>
    <a:srgbClr val="B47282"/>
    <a:srgbClr val="C58C52"/>
    <a:srgbClr val="AEA8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3356" autoAdjust="0"/>
  </p:normalViewPr>
  <p:slideViewPr>
    <p:cSldViewPr snapToGrid="0" showGuides="1">
      <p:cViewPr varScale="1">
        <p:scale>
          <a:sx n="118" d="100"/>
          <a:sy n="118" d="100"/>
        </p:scale>
        <p:origin x="392" y="200"/>
      </p:cViewPr>
      <p:guideLst>
        <p:guide orient="horz" pos="1502"/>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150" d="100"/>
        <a:sy n="150"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8/10/relationships/authors" Target="author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12/5/25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264858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12</a:t>
            </a:fld>
            <a:endParaRPr lang="en-US" dirty="0"/>
          </a:p>
        </p:txBody>
      </p:sp>
    </p:spTree>
    <p:extLst>
      <p:ext uri="{BB962C8B-B14F-4D97-AF65-F5344CB8AC3E}">
        <p14:creationId xmlns:p14="http://schemas.microsoft.com/office/powerpoint/2010/main" val="73037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글자 수가 </a:t>
            </a:r>
            <a:r>
              <a:rPr kumimoji="1" lang="en-US" altLang="ko-KR" dirty="0"/>
              <a:t>Interaction</a:t>
            </a:r>
            <a:r>
              <a:rPr kumimoji="1" lang="ko-KR" altLang="en-US" dirty="0"/>
              <a:t>의 기준</a:t>
            </a:r>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13</a:t>
            </a:fld>
            <a:endParaRPr lang="en-US" dirty="0"/>
          </a:p>
        </p:txBody>
      </p:sp>
    </p:spTree>
    <p:extLst>
      <p:ext uri="{BB962C8B-B14F-4D97-AF65-F5344CB8AC3E}">
        <p14:creationId xmlns:p14="http://schemas.microsoft.com/office/powerpoint/2010/main" val="346247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AAC2-3552-22BD-B72A-2308E0D0386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06F6BB49-5BC7-8AE8-DC9B-F957EA8E880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7A9806B-9ECD-8154-162B-8FA7E645B821}"/>
              </a:ext>
            </a:extLst>
          </p:cNvPr>
          <p:cNvSpPr>
            <a:spLocks noGrp="1"/>
          </p:cNvSpPr>
          <p:nvPr>
            <p:ph type="body" idx="1"/>
          </p:nvPr>
        </p:nvSpPr>
        <p:spPr/>
        <p:txBody>
          <a:bodyPr/>
          <a:lstStyle/>
          <a:p>
            <a:r>
              <a:rPr kumimoji="1" lang="ko-KR" altLang="en-US" dirty="0"/>
              <a:t>글자 수가 </a:t>
            </a:r>
            <a:r>
              <a:rPr kumimoji="1" lang="en-US" altLang="ko-KR" dirty="0"/>
              <a:t>Interaction</a:t>
            </a:r>
            <a:r>
              <a:rPr kumimoji="1" lang="ko-KR" altLang="en-US" dirty="0"/>
              <a:t>의 기준</a:t>
            </a:r>
          </a:p>
        </p:txBody>
      </p:sp>
      <p:sp>
        <p:nvSpPr>
          <p:cNvPr id="4" name="슬라이드 번호 개체 틀 3">
            <a:extLst>
              <a:ext uri="{FF2B5EF4-FFF2-40B4-BE49-F238E27FC236}">
                <a16:creationId xmlns:a16="http://schemas.microsoft.com/office/drawing/2014/main" id="{73023C5D-F828-F360-DD45-5EC5A99DAC8F}"/>
              </a:ext>
            </a:extLst>
          </p:cNvPr>
          <p:cNvSpPr>
            <a:spLocks noGrp="1"/>
          </p:cNvSpPr>
          <p:nvPr>
            <p:ph type="sldNum" sz="quarter" idx="5"/>
          </p:nvPr>
        </p:nvSpPr>
        <p:spPr/>
        <p:txBody>
          <a:bodyPr/>
          <a:lstStyle/>
          <a:p>
            <a:fld id="{9EDC5964-3162-43B5-B1EC-63C8D166D7D3}" type="slidenum">
              <a:rPr lang="en-US" smtClean="0"/>
              <a:pPr/>
              <a:t>14</a:t>
            </a:fld>
            <a:endParaRPr lang="en-US" dirty="0"/>
          </a:p>
        </p:txBody>
      </p:sp>
    </p:spTree>
    <p:extLst>
      <p:ext uri="{BB962C8B-B14F-4D97-AF65-F5344CB8AC3E}">
        <p14:creationId xmlns:p14="http://schemas.microsoft.com/office/powerpoint/2010/main" val="130244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24146-4785-4D5A-6DE6-0ADFAFEF78F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DC540430-F597-AEE5-C64E-8070D0C8B4F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97D0567-D869-5671-CCFF-9C00D1176339}"/>
              </a:ext>
            </a:extLst>
          </p:cNvPr>
          <p:cNvSpPr>
            <a:spLocks noGrp="1"/>
          </p:cNvSpPr>
          <p:nvPr>
            <p:ph type="body" idx="1"/>
          </p:nvPr>
        </p:nvSpPr>
        <p:spPr/>
        <p:txBody>
          <a:bodyPr/>
          <a:lstStyle/>
          <a:p>
            <a:r>
              <a:rPr kumimoji="1" lang="ko-KR" altLang="en-US" dirty="0"/>
              <a:t>글자 수가 </a:t>
            </a:r>
            <a:r>
              <a:rPr kumimoji="1" lang="en-US" altLang="ko-KR" dirty="0"/>
              <a:t>Interaction</a:t>
            </a:r>
            <a:r>
              <a:rPr kumimoji="1" lang="ko-KR" altLang="en-US" dirty="0"/>
              <a:t>의 기준</a:t>
            </a:r>
          </a:p>
        </p:txBody>
      </p:sp>
      <p:sp>
        <p:nvSpPr>
          <p:cNvPr id="4" name="슬라이드 번호 개체 틀 3">
            <a:extLst>
              <a:ext uri="{FF2B5EF4-FFF2-40B4-BE49-F238E27FC236}">
                <a16:creationId xmlns:a16="http://schemas.microsoft.com/office/drawing/2014/main" id="{075548A2-2290-3BA5-65D4-427F6C6FD709}"/>
              </a:ext>
            </a:extLst>
          </p:cNvPr>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155005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4600B-76DC-8C44-4AF8-154554D94B8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9C91E16-6E33-53EE-EB45-883894535C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80AE8F6-2D20-82AC-174B-422DDF287D66}"/>
              </a:ext>
            </a:extLst>
          </p:cNvPr>
          <p:cNvSpPr>
            <a:spLocks noGrp="1"/>
          </p:cNvSpPr>
          <p:nvPr>
            <p:ph type="body" idx="1"/>
          </p:nvPr>
        </p:nvSpPr>
        <p:spPr/>
        <p:txBody>
          <a:bodyPr/>
          <a:lstStyle/>
          <a:p>
            <a:r>
              <a:rPr kumimoji="1" lang="en-US" altLang="ko-KR" dirty="0"/>
              <a:t>GenAI Agent (RAG)</a:t>
            </a:r>
          </a:p>
          <a:p>
            <a:r>
              <a:rPr kumimoji="1" lang="en-US" altLang="ko-KR" dirty="0"/>
              <a:t>Vector Search</a:t>
            </a:r>
          </a:p>
          <a:p>
            <a:r>
              <a:rPr kumimoji="1" lang="en-US" altLang="ko-KR" dirty="0"/>
              <a:t>Select AI</a:t>
            </a:r>
          </a:p>
          <a:p>
            <a:r>
              <a:rPr kumimoji="1" lang="en-US" altLang="ko-KR" dirty="0"/>
              <a:t>Proxy DB + Iceberg</a:t>
            </a:r>
          </a:p>
        </p:txBody>
      </p:sp>
      <p:sp>
        <p:nvSpPr>
          <p:cNvPr id="4" name="슬라이드 번호 개체 틀 3">
            <a:extLst>
              <a:ext uri="{FF2B5EF4-FFF2-40B4-BE49-F238E27FC236}">
                <a16:creationId xmlns:a16="http://schemas.microsoft.com/office/drawing/2014/main" id="{43834E7D-785A-2132-F94B-CDC0983A57F9}"/>
              </a:ext>
            </a:extLst>
          </p:cNvPr>
          <p:cNvSpPr>
            <a:spLocks noGrp="1"/>
          </p:cNvSpPr>
          <p:nvPr>
            <p:ph type="sldNum" sz="quarter" idx="5"/>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132470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Google </a:t>
            </a:r>
            <a:r>
              <a:rPr kumimoji="1" lang="en-US" altLang="ko-KR" dirty="0" err="1"/>
              <a:t>Vertax</a:t>
            </a:r>
            <a:r>
              <a:rPr kumimoji="1" lang="en-US" altLang="ko-KR" dirty="0"/>
              <a:t> AI </a:t>
            </a:r>
          </a:p>
          <a:p>
            <a:r>
              <a:rPr kumimoji="1" lang="en-US" altLang="ko-KR" dirty="0"/>
              <a:t>AWS Bedrock </a:t>
            </a:r>
          </a:p>
          <a:p>
            <a:endParaRPr kumimoji="1" lang="en-US" altLang="ko-KR" dirty="0"/>
          </a:p>
          <a:p>
            <a:r>
              <a:rPr kumimoji="1" lang="en-US" altLang="ko-KR" dirty="0"/>
              <a:t>Agent</a:t>
            </a:r>
            <a:r>
              <a:rPr kumimoji="1" lang="ko-KR" altLang="en-US" dirty="0"/>
              <a:t>가 구동되는 </a:t>
            </a:r>
            <a:r>
              <a:rPr kumimoji="1" lang="ko-KR" altLang="en-US" dirty="0" err="1"/>
              <a:t>컴퓨트</a:t>
            </a:r>
            <a:r>
              <a:rPr kumimoji="1" lang="ko-KR" altLang="en-US" dirty="0"/>
              <a:t> 환경에 대한 과금 발생</a:t>
            </a:r>
            <a:r>
              <a:rPr kumimoji="1" lang="en-US" altLang="ko-KR" dirty="0"/>
              <a:t>.</a:t>
            </a:r>
            <a:r>
              <a:rPr kumimoji="1" lang="ko-KR" altLang="en-US" dirty="0"/>
              <a:t> 토큰 베이스 과금 체계라 예측 하기 어려움</a:t>
            </a:r>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2572475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F3AA4-C93B-DBD9-C84E-A193359F20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04EC4DA-6809-5BC5-47FD-F7003B97E85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69724FB-5631-F177-FD1C-F64FAD996863}"/>
              </a:ext>
            </a:extLst>
          </p:cNvPr>
          <p:cNvSpPr>
            <a:spLocks noGrp="1"/>
          </p:cNvSpPr>
          <p:nvPr>
            <p:ph type="body" idx="1"/>
          </p:nvPr>
        </p:nvSpPr>
        <p:spPr/>
        <p:txBody>
          <a:bodyPr/>
          <a:lstStyle/>
          <a:p>
            <a:r>
              <a:rPr kumimoji="1" lang="en-US" altLang="ko-KR" dirty="0"/>
              <a:t>Google </a:t>
            </a:r>
            <a:r>
              <a:rPr kumimoji="1" lang="en-US" altLang="ko-KR" dirty="0" err="1"/>
              <a:t>Vertax</a:t>
            </a:r>
            <a:r>
              <a:rPr kumimoji="1" lang="en-US" altLang="ko-KR" dirty="0"/>
              <a:t> AI </a:t>
            </a:r>
          </a:p>
          <a:p>
            <a:r>
              <a:rPr kumimoji="1" lang="en-US" altLang="ko-KR" dirty="0"/>
              <a:t>AWS Bedrock </a:t>
            </a:r>
          </a:p>
          <a:p>
            <a:endParaRPr kumimoji="1" lang="en-US" altLang="ko-KR" dirty="0"/>
          </a:p>
          <a:p>
            <a:r>
              <a:rPr kumimoji="1" lang="en-US" altLang="ko-KR" dirty="0"/>
              <a:t>Agent</a:t>
            </a:r>
            <a:r>
              <a:rPr kumimoji="1" lang="ko-KR" altLang="en-US" dirty="0"/>
              <a:t>가 구동되는 </a:t>
            </a:r>
            <a:r>
              <a:rPr kumimoji="1" lang="ko-KR" altLang="en-US" dirty="0" err="1"/>
              <a:t>컴퓨트</a:t>
            </a:r>
            <a:r>
              <a:rPr kumimoji="1" lang="ko-KR" altLang="en-US" dirty="0"/>
              <a:t> 환경에 대한 과금 발생</a:t>
            </a:r>
            <a:r>
              <a:rPr kumimoji="1" lang="en-US" altLang="ko-KR" dirty="0"/>
              <a:t>.</a:t>
            </a:r>
            <a:r>
              <a:rPr kumimoji="1" lang="ko-KR" altLang="en-US" dirty="0"/>
              <a:t> 토큰 베이스 과금 체계라 예측 하기 어려움</a:t>
            </a:r>
          </a:p>
        </p:txBody>
      </p:sp>
      <p:sp>
        <p:nvSpPr>
          <p:cNvPr id="4" name="슬라이드 번호 개체 틀 3">
            <a:extLst>
              <a:ext uri="{FF2B5EF4-FFF2-40B4-BE49-F238E27FC236}">
                <a16:creationId xmlns:a16="http://schemas.microsoft.com/office/drawing/2014/main" id="{4985A3A3-C5AF-4254-A821-1A0A6BFEE1D9}"/>
              </a:ext>
            </a:extLst>
          </p:cNvPr>
          <p:cNvSpPr>
            <a:spLocks noGrp="1"/>
          </p:cNvSpPr>
          <p:nvPr>
            <p:ph type="sldNum" sz="quarter" idx="5"/>
          </p:nvPr>
        </p:nvSpPr>
        <p:spPr/>
        <p:txBody>
          <a:bodyPr/>
          <a:lstStyle/>
          <a:p>
            <a:fld id="{9EDC5964-3162-43B5-B1EC-63C8D166D7D3}" type="slidenum">
              <a:rPr lang="en-US" smtClean="0"/>
              <a:pPr/>
              <a:t>19</a:t>
            </a:fld>
            <a:endParaRPr lang="en-US" dirty="0"/>
          </a:p>
        </p:txBody>
      </p:sp>
    </p:spTree>
    <p:extLst>
      <p:ext uri="{BB962C8B-B14F-4D97-AF65-F5344CB8AC3E}">
        <p14:creationId xmlns:p14="http://schemas.microsoft.com/office/powerpoint/2010/main" val="975087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44377-F4F6-6581-EFDF-06C71D46F8EF}"/>
            </a:ext>
          </a:extLst>
        </p:cNvPr>
        <p:cNvGrpSpPr/>
        <p:nvPr/>
      </p:nvGrpSpPr>
      <p:grpSpPr>
        <a:xfrm>
          <a:off x="0" y="0"/>
          <a:ext cx="0" cy="0"/>
          <a:chOff x="0" y="0"/>
          <a:chExt cx="0" cy="0"/>
        </a:xfrm>
      </p:grpSpPr>
      <p:sp>
        <p:nvSpPr>
          <p:cNvPr id="3" name="Notes Placeholder 2">
            <a:extLst>
              <a:ext uri="{FF2B5EF4-FFF2-40B4-BE49-F238E27FC236}">
                <a16:creationId xmlns:a16="http://schemas.microsoft.com/office/drawing/2014/main" id="{9F8ACFD4-537D-41E5-B2FD-30005FEC50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dirty="0"/>
              <a:t>Reasoning Business &gt;Training</a:t>
            </a:r>
            <a:r>
              <a:rPr kumimoji="1" lang="ko-KR" altLang="en-US" dirty="0"/>
              <a:t> </a:t>
            </a:r>
            <a:r>
              <a:rPr kumimoji="1" lang="en-US" altLang="ko-KR" dirty="0"/>
              <a:t>Business</a:t>
            </a:r>
            <a:endParaRPr kumimoji="1" lang="ko-KR" altLang="en-US" dirty="0"/>
          </a:p>
          <a:p>
            <a:endParaRPr kumimoji="1" lang="en-US" altLang="ko-KR" dirty="0"/>
          </a:p>
          <a:p>
            <a:r>
              <a:rPr kumimoji="1" lang="en-US" altLang="ko-KR" dirty="0"/>
              <a:t>Public Data</a:t>
            </a:r>
            <a:r>
              <a:rPr kumimoji="1" lang="ko-KR" altLang="en-US" dirty="0" err="1"/>
              <a:t>를</a:t>
            </a:r>
            <a:r>
              <a:rPr kumimoji="1" lang="ko-KR" altLang="en-US" dirty="0"/>
              <a:t> 학습시키는 </a:t>
            </a:r>
            <a:r>
              <a:rPr kumimoji="1" lang="en-US" altLang="ko-KR" dirty="0"/>
              <a:t>AI Training</a:t>
            </a:r>
            <a:r>
              <a:rPr kumimoji="1" lang="ko-KR" altLang="en-US" dirty="0" err="1"/>
              <a:t>에</a:t>
            </a:r>
            <a:r>
              <a:rPr kumimoji="1" lang="ko-KR" altLang="en-US" dirty="0"/>
              <a:t> 많은 시간과 비용을 들이고 있다</a:t>
            </a:r>
            <a:endParaRPr kumimoji="1" lang="en-US" altLang="ko-KR" dirty="0"/>
          </a:p>
          <a:p>
            <a:endParaRPr kumimoji="1" lang="en-US" altLang="ko-KR" dirty="0"/>
          </a:p>
          <a:p>
            <a:r>
              <a:rPr kumimoji="1" lang="ko-KR" altLang="en-US" dirty="0"/>
              <a:t>이러한 모델이 최고의 가치에 도달하려면 </a:t>
            </a:r>
            <a:r>
              <a:rPr kumimoji="1" lang="en-US" altLang="ko-KR" dirty="0"/>
              <a:t>Private</a:t>
            </a:r>
            <a:r>
              <a:rPr kumimoji="1" lang="ko-KR" altLang="en-US" dirty="0"/>
              <a:t>한 고부가가치 데이터를 </a:t>
            </a:r>
            <a:r>
              <a:rPr kumimoji="1" lang="ko-KR" altLang="en-US" dirty="0" err="1"/>
              <a:t>학습시키는게</a:t>
            </a:r>
            <a:r>
              <a:rPr kumimoji="1" lang="ko-KR" altLang="en-US" dirty="0"/>
              <a:t> 중요</a:t>
            </a:r>
            <a:endParaRPr kumimoji="1" lang="en-US" altLang="ko-KR" dirty="0"/>
          </a:p>
          <a:p>
            <a:pPr marL="285750" indent="-285750">
              <a:buFont typeface="Wingdings" pitchFamily="2" charset="2"/>
              <a:buChar char="à"/>
            </a:pPr>
            <a:r>
              <a:rPr kumimoji="1" lang="ko-KR" altLang="en-US" dirty="0">
                <a:sym typeface="Wingdings" pitchFamily="2" charset="2"/>
              </a:rPr>
              <a:t>대부분의 이 데이터는 오라클 </a:t>
            </a:r>
            <a:r>
              <a:rPr kumimoji="1" lang="en-US" altLang="ko-KR" dirty="0">
                <a:sym typeface="Wingdings" pitchFamily="2" charset="2"/>
              </a:rPr>
              <a:t>DB</a:t>
            </a:r>
            <a:r>
              <a:rPr kumimoji="1" lang="ko-KR" altLang="en-US" dirty="0" err="1">
                <a:sym typeface="Wingdings" pitchFamily="2" charset="2"/>
              </a:rPr>
              <a:t>에</a:t>
            </a:r>
            <a:r>
              <a:rPr kumimoji="1" lang="ko-KR" altLang="en-US" dirty="0">
                <a:sym typeface="Wingdings" pitchFamily="2" charset="2"/>
              </a:rPr>
              <a:t> 이미 있다</a:t>
            </a:r>
            <a:r>
              <a:rPr kumimoji="1" lang="en-US" altLang="ko-KR" dirty="0">
                <a:sym typeface="Wingdings" pitchFamily="2" charset="2"/>
              </a:rPr>
              <a:t>.</a:t>
            </a:r>
          </a:p>
          <a:p>
            <a:pPr marL="285750" indent="-285750">
              <a:buFont typeface="Wingdings" pitchFamily="2" charset="2"/>
              <a:buChar char="à"/>
            </a:pPr>
            <a:endParaRPr kumimoji="1" lang="en-US" altLang="ko-KR" dirty="0">
              <a:sym typeface="Wingdings" pitchFamily="2" charset="2"/>
            </a:endParaRPr>
          </a:p>
          <a:p>
            <a:r>
              <a:rPr kumimoji="1" lang="ko-KR" altLang="en-US" dirty="0">
                <a:sym typeface="Wingdings" pitchFamily="2" charset="2"/>
              </a:rPr>
              <a:t>사람을 대체하는 것이 아니라 우리가 풀 수 없는 문제를 도와주는 협력자로 발전할 것이다</a:t>
            </a:r>
            <a:r>
              <a:rPr kumimoji="1" lang="en-US" altLang="ko-KR" dirty="0">
                <a:sym typeface="Wingdings" pitchFamily="2" charset="2"/>
              </a:rPr>
              <a:t>.</a:t>
            </a:r>
          </a:p>
          <a:p>
            <a:endParaRPr kumimoji="1" lang="en-US" altLang="ko-KR" dirty="0">
              <a:sym typeface="Wingdings" pitchFamily="2" charset="2"/>
            </a:endParaRPr>
          </a:p>
          <a:p>
            <a:r>
              <a:rPr kumimoji="1" lang="ko-KR" altLang="en-US" dirty="0">
                <a:sym typeface="Wingdings" pitchFamily="2" charset="2"/>
              </a:rPr>
              <a:t>학습을 빨리 하고</a:t>
            </a:r>
            <a:r>
              <a:rPr kumimoji="1" lang="en-US" altLang="ko-KR" dirty="0">
                <a:sym typeface="Wingdings" pitchFamily="2" charset="2"/>
              </a:rPr>
              <a:t>,</a:t>
            </a:r>
            <a:r>
              <a:rPr kumimoji="1" lang="ko-KR" altLang="en-US" dirty="0">
                <a:sym typeface="Wingdings" pitchFamily="2" charset="2"/>
              </a:rPr>
              <a:t> 로봇으로의 발전까지 </a:t>
            </a:r>
            <a:endParaRPr kumimoji="1" lang="ko-KR" altLang="en-US" dirty="0"/>
          </a:p>
          <a:p>
            <a:endParaRPr kumimoji="1" lang="ko-KR" altLang="en-US" dirty="0"/>
          </a:p>
        </p:txBody>
      </p:sp>
      <p:sp>
        <p:nvSpPr>
          <p:cNvPr id="4" name="Slide Number Placeholder 3">
            <a:extLst>
              <a:ext uri="{FF2B5EF4-FFF2-40B4-BE49-F238E27FC236}">
                <a16:creationId xmlns:a16="http://schemas.microsoft.com/office/drawing/2014/main" id="{FF78BDB2-E46A-9F3E-A514-B5027FCDCFEB}"/>
              </a:ext>
            </a:extLst>
          </p:cNvPr>
          <p:cNvSpPr>
            <a:spLocks noGrp="1"/>
          </p:cNvSpPr>
          <p:nvPr>
            <p:ph type="sldNum" sz="quarter" idx="5"/>
          </p:nvPr>
        </p:nvSpPr>
        <p:spPr/>
        <p:txBody>
          <a:bodyPr/>
          <a:lstStyle/>
          <a:p>
            <a:fld id="{9EDC5964-3162-43B5-B1EC-63C8D166D7D3}" type="slidenum">
              <a:rPr lang="en-US" smtClean="0"/>
              <a:pPr/>
              <a:t>3</a:t>
            </a:fld>
            <a:endParaRPr lang="en-US"/>
          </a:p>
        </p:txBody>
      </p:sp>
      <p:sp>
        <p:nvSpPr>
          <p:cNvPr id="7" name="Slide Image Placeholder 6">
            <a:extLst>
              <a:ext uri="{FF2B5EF4-FFF2-40B4-BE49-F238E27FC236}">
                <a16:creationId xmlns:a16="http://schemas.microsoft.com/office/drawing/2014/main" id="{4254E8D8-A094-E3B0-20F7-72533E080C28}"/>
              </a:ext>
            </a:extLst>
          </p:cNvPr>
          <p:cNvSpPr>
            <a:spLocks noGrp="1" noRot="1" noChangeAspect="1"/>
          </p:cNvSpPr>
          <p:nvPr>
            <p:ph type="sldImg"/>
          </p:nvPr>
        </p:nvSpPr>
        <p:spPr/>
        <p:txBody>
          <a:bodyPr/>
          <a:lstStyle/>
          <a:p>
            <a:endParaRPr lang="en-US"/>
          </a:p>
        </p:txBody>
      </p:sp>
    </p:spTree>
    <p:extLst>
      <p:ext uri="{BB962C8B-B14F-4D97-AF65-F5344CB8AC3E}">
        <p14:creationId xmlns:p14="http://schemas.microsoft.com/office/powerpoint/2010/main" val="3566272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6F88-EAC7-E5D0-76C0-5D906C844A6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49AC0D7-8F66-8702-2467-0EDC9D21499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1FA7854-9FA2-1686-7760-A2B42F12F078}"/>
              </a:ext>
            </a:extLst>
          </p:cNvPr>
          <p:cNvSpPr>
            <a:spLocks noGrp="1"/>
          </p:cNvSpPr>
          <p:nvPr>
            <p:ph type="body" idx="1"/>
          </p:nvPr>
        </p:nvSpPr>
        <p:spPr/>
        <p:txBody>
          <a:bodyPr/>
          <a:lstStyle/>
          <a:p>
            <a:r>
              <a:rPr kumimoji="1" lang="ko-KR" altLang="en-US" dirty="0"/>
              <a:t>그렇다면 근본적인 질문부터 시작해 보겠습니다</a:t>
            </a:r>
            <a:r>
              <a:rPr kumimoji="1" lang="en-US" altLang="ko-KR" dirty="0"/>
              <a:t>. AI </a:t>
            </a:r>
            <a:r>
              <a:rPr kumimoji="1" lang="ko-KR" altLang="en-US" dirty="0"/>
              <a:t>에이전트란 ​​정확히 무엇일까요</a:t>
            </a:r>
            <a:r>
              <a:rPr kumimoji="1" lang="en-US" altLang="ko-KR" dirty="0"/>
              <a:t>?</a:t>
            </a:r>
          </a:p>
          <a:p>
            <a:r>
              <a:rPr kumimoji="1" lang="en-US" altLang="ko-KR" dirty="0"/>
              <a:t>AI </a:t>
            </a:r>
            <a:r>
              <a:rPr kumimoji="1" lang="ko-KR" altLang="en-US" dirty="0"/>
              <a:t>에이전트는 자연어를 사용하여 복잡한 작업을 수행할 수 있도록 설계된 강력한 </a:t>
            </a:r>
            <a:r>
              <a:rPr kumimoji="1" lang="en-US" altLang="ko-KR" dirty="0"/>
              <a:t>LLM </a:t>
            </a:r>
            <a:r>
              <a:rPr kumimoji="1" lang="ko-KR" altLang="en-US" dirty="0"/>
              <a:t>기반 애플리케이션입니다</a:t>
            </a:r>
            <a:r>
              <a:rPr kumimoji="1" lang="en-US" altLang="ko-KR" dirty="0"/>
              <a:t>. </a:t>
            </a:r>
            <a:r>
              <a:rPr kumimoji="1" lang="ko-KR" altLang="en-US" dirty="0"/>
              <a:t>하지만 단순한 </a:t>
            </a:r>
            <a:r>
              <a:rPr kumimoji="1" lang="ko-KR" altLang="en-US" dirty="0" err="1"/>
              <a:t>챗봇이</a:t>
            </a:r>
            <a:r>
              <a:rPr kumimoji="1" lang="ko-KR" altLang="en-US" dirty="0"/>
              <a:t> 아닙니다</a:t>
            </a:r>
            <a:r>
              <a:rPr kumimoji="1" lang="en-US" altLang="ko-KR" dirty="0"/>
              <a:t>. </a:t>
            </a:r>
            <a:r>
              <a:rPr kumimoji="1" lang="ko-KR" altLang="en-US" dirty="0"/>
              <a:t>인간과 유사한 추론을 모방하고</a:t>
            </a:r>
            <a:r>
              <a:rPr kumimoji="1" lang="en-US" altLang="ko-KR" dirty="0"/>
              <a:t>, </a:t>
            </a:r>
            <a:r>
              <a:rPr kumimoji="1" lang="ko-KR" altLang="en-US" dirty="0"/>
              <a:t>사고의 흐름을 따라가며</a:t>
            </a:r>
            <a:r>
              <a:rPr kumimoji="1" lang="en-US" altLang="ko-KR" dirty="0"/>
              <a:t>, </a:t>
            </a:r>
            <a:r>
              <a:rPr kumimoji="1" lang="ko-KR" altLang="en-US" dirty="0"/>
              <a:t>심지어 자동화 도구 역할까지 할 수 있습니다</a:t>
            </a:r>
            <a:r>
              <a:rPr kumimoji="1" lang="en-US" altLang="ko-KR" dirty="0"/>
              <a:t>. </a:t>
            </a:r>
            <a:r>
              <a:rPr kumimoji="1" lang="ko-KR" altLang="en-US" dirty="0"/>
              <a:t>단순히 질문에 응답하는 것이 아니라 맥락을 이해하고</a:t>
            </a:r>
            <a:r>
              <a:rPr kumimoji="1" lang="en-US" altLang="ko-KR" dirty="0"/>
              <a:t>, </a:t>
            </a:r>
            <a:r>
              <a:rPr kumimoji="1" lang="ko-KR" altLang="en-US" dirty="0"/>
              <a:t>관련 지식을 검색하여 의미 있는 답변을 제공합니다</a:t>
            </a:r>
            <a:r>
              <a:rPr kumimoji="1" lang="en-US" altLang="ko-KR" dirty="0"/>
              <a:t>.</a:t>
            </a:r>
          </a:p>
          <a:p>
            <a:r>
              <a:rPr kumimoji="1" lang="ko-KR" altLang="en-US" dirty="0"/>
              <a:t>그렇다면 실제로 어떻게 작동할까요</a:t>
            </a:r>
            <a:r>
              <a:rPr kumimoji="1" lang="en-US" altLang="ko-KR" dirty="0"/>
              <a:t>?</a:t>
            </a:r>
          </a:p>
          <a:p>
            <a:r>
              <a:rPr kumimoji="1" lang="en-US" altLang="ko-KR" dirty="0"/>
              <a:t>AI </a:t>
            </a:r>
            <a:r>
              <a:rPr kumimoji="1" lang="ko-KR" altLang="en-US" dirty="0"/>
              <a:t>에이전트를 기억</a:t>
            </a:r>
            <a:r>
              <a:rPr kumimoji="1" lang="en-US" altLang="ko-KR" dirty="0"/>
              <a:t>, </a:t>
            </a:r>
            <a:r>
              <a:rPr kumimoji="1" lang="ko-KR" altLang="en-US" dirty="0"/>
              <a:t>도구</a:t>
            </a:r>
            <a:r>
              <a:rPr kumimoji="1" lang="en-US" altLang="ko-KR" dirty="0"/>
              <a:t>, </a:t>
            </a:r>
            <a:r>
              <a:rPr kumimoji="1" lang="ko-KR" altLang="en-US" dirty="0"/>
              <a:t>프롬프트와 같은 다양한 입력을 받아들이는 시스템으로 생각해 보세요</a:t>
            </a:r>
            <a:r>
              <a:rPr kumimoji="1" lang="en-US" altLang="ko-KR" dirty="0"/>
              <a:t>. </a:t>
            </a:r>
            <a:r>
              <a:rPr kumimoji="1" lang="ko-KR" altLang="en-US" dirty="0"/>
              <a:t>기억은 시간이 지남에 따라 맥락을 유지하는 데 도움이 되고</a:t>
            </a:r>
            <a:r>
              <a:rPr kumimoji="1" lang="en-US" altLang="ko-KR" dirty="0"/>
              <a:t>, </a:t>
            </a:r>
            <a:r>
              <a:rPr kumimoji="1" lang="ko-KR" altLang="en-US" dirty="0"/>
              <a:t>도구는 특수 기능을 제공하며</a:t>
            </a:r>
            <a:r>
              <a:rPr kumimoji="1" lang="en-US" altLang="ko-KR" dirty="0"/>
              <a:t>, </a:t>
            </a:r>
            <a:r>
              <a:rPr kumimoji="1" lang="ko-KR" altLang="en-US" dirty="0"/>
              <a:t>프롬프트는 응답을 안내합니다</a:t>
            </a:r>
            <a:r>
              <a:rPr kumimoji="1" lang="en-US" altLang="ko-KR" dirty="0"/>
              <a:t>.</a:t>
            </a:r>
          </a:p>
          <a:p>
            <a:r>
              <a:rPr kumimoji="1" lang="ko-KR" altLang="en-US" dirty="0"/>
              <a:t>이 시스템의 핵심은 추론</a:t>
            </a:r>
            <a:r>
              <a:rPr kumimoji="1" lang="en-US" altLang="ko-KR" dirty="0"/>
              <a:t>, </a:t>
            </a:r>
            <a:r>
              <a:rPr kumimoji="1" lang="ko-KR" altLang="en-US" dirty="0"/>
              <a:t>의사 결정</a:t>
            </a:r>
            <a:r>
              <a:rPr kumimoji="1" lang="en-US" altLang="ko-KR" dirty="0"/>
              <a:t>, </a:t>
            </a:r>
            <a:r>
              <a:rPr kumimoji="1" lang="ko-KR" altLang="en-US" dirty="0"/>
              <a:t>심지어 페르소나까지 상호작용에 통합하는 대규모 언어 모델</a:t>
            </a:r>
            <a:r>
              <a:rPr kumimoji="1" lang="en-US" altLang="ko-KR" dirty="0"/>
              <a:t>(LLM)</a:t>
            </a:r>
            <a:r>
              <a:rPr kumimoji="1" lang="ko-KR" altLang="en-US" dirty="0"/>
              <a:t>입니다</a:t>
            </a:r>
            <a:r>
              <a:rPr kumimoji="1" lang="en-US" altLang="ko-KR" dirty="0"/>
              <a:t>. </a:t>
            </a:r>
            <a:r>
              <a:rPr kumimoji="1" lang="ko-KR" altLang="en-US" dirty="0"/>
              <a:t>입력을 처리하고</a:t>
            </a:r>
            <a:r>
              <a:rPr kumimoji="1" lang="en-US" altLang="ko-KR" dirty="0"/>
              <a:t>, </a:t>
            </a:r>
            <a:r>
              <a:rPr kumimoji="1" lang="ko-KR" altLang="en-US" dirty="0"/>
              <a:t>관련 지식 소스를 활용하여 자연스럽고 통찰력 있는 응답을 생성합니다</a:t>
            </a:r>
            <a:r>
              <a:rPr kumimoji="1" lang="en-US" altLang="ko-KR" dirty="0"/>
              <a:t>.</a:t>
            </a:r>
          </a:p>
          <a:p>
            <a:r>
              <a:rPr kumimoji="1" lang="ko-KR" altLang="en-US" dirty="0"/>
              <a:t>마지막으로</a:t>
            </a:r>
            <a:r>
              <a:rPr kumimoji="1" lang="en-US" altLang="ko-KR" dirty="0"/>
              <a:t>, </a:t>
            </a:r>
            <a:r>
              <a:rPr kumimoji="1" lang="ko-KR" altLang="en-US" dirty="0"/>
              <a:t>출력은 사용자가 직관적인 인터페이스를 통해 상호작용할 수 있는 체계적인 응답 형태로 제공됩니다</a:t>
            </a:r>
            <a:r>
              <a:rPr kumimoji="1" lang="en-US" altLang="ko-KR" dirty="0"/>
              <a:t>. </a:t>
            </a:r>
            <a:r>
              <a:rPr kumimoji="1" lang="ko-KR" altLang="en-US" dirty="0"/>
              <a:t>질문에 답하든</a:t>
            </a:r>
            <a:r>
              <a:rPr kumimoji="1" lang="en-US" altLang="ko-KR" dirty="0"/>
              <a:t>, </a:t>
            </a:r>
            <a:r>
              <a:rPr kumimoji="1" lang="ko-KR" altLang="en-US" dirty="0"/>
              <a:t>워크플로를 자동화하든</a:t>
            </a:r>
            <a:r>
              <a:rPr kumimoji="1" lang="en-US" altLang="ko-KR" dirty="0"/>
              <a:t>, </a:t>
            </a:r>
            <a:r>
              <a:rPr kumimoji="1" lang="ko-KR" altLang="en-US" dirty="0"/>
              <a:t>기업 데이터에서 인사이트를 생성하든</a:t>
            </a:r>
            <a:r>
              <a:rPr kumimoji="1" lang="en-US" altLang="ko-KR" dirty="0"/>
              <a:t>, AI </a:t>
            </a:r>
            <a:r>
              <a:rPr kumimoji="1" lang="ko-KR" altLang="en-US" dirty="0"/>
              <a:t>에이전트는 상호작용을 더욱 스마트하고 효율적으로 만들도록 설계되었습니다</a:t>
            </a:r>
            <a:r>
              <a:rPr kumimoji="1" lang="en-US" altLang="ko-KR" dirty="0"/>
              <a:t>.</a:t>
            </a:r>
          </a:p>
          <a:p>
            <a:r>
              <a:rPr kumimoji="1" lang="ko-KR" altLang="en-US" dirty="0"/>
              <a:t>간단히 말해</a:t>
            </a:r>
            <a:r>
              <a:rPr kumimoji="1" lang="en-US" altLang="ko-KR" dirty="0"/>
              <a:t>, AI </a:t>
            </a:r>
            <a:r>
              <a:rPr kumimoji="1" lang="ko-KR" altLang="en-US" dirty="0"/>
              <a:t>에이전트는 단순한 도구가 아닙니다</a:t>
            </a:r>
            <a:r>
              <a:rPr kumimoji="1" lang="en-US" altLang="ko-KR" dirty="0"/>
              <a:t>. </a:t>
            </a:r>
            <a:r>
              <a:rPr kumimoji="1" lang="ko-KR" altLang="en-US" dirty="0"/>
              <a:t>데이터와 자동화를 활용하는 방식을 학습하고</a:t>
            </a:r>
            <a:r>
              <a:rPr kumimoji="1" lang="en-US" altLang="ko-KR" dirty="0"/>
              <a:t>, </a:t>
            </a:r>
            <a:r>
              <a:rPr kumimoji="1" lang="ko-KR" altLang="en-US" dirty="0"/>
              <a:t>적응하고</a:t>
            </a:r>
            <a:r>
              <a:rPr kumimoji="1" lang="en-US" altLang="ko-KR" dirty="0"/>
              <a:t>, </a:t>
            </a:r>
            <a:r>
              <a:rPr kumimoji="1" lang="ko-KR" altLang="en-US" dirty="0"/>
              <a:t>개선하는 지능형 비서입니다</a:t>
            </a:r>
            <a:r>
              <a:rPr kumimoji="1" lang="en-US" altLang="ko-KR" dirty="0"/>
              <a:t>.</a:t>
            </a:r>
          </a:p>
          <a:p>
            <a:endParaRPr kumimoji="1" lang="en-US" altLang="ko-KR" dirty="0"/>
          </a:p>
          <a:p>
            <a:endParaRPr kumimoji="1" lang="en-US" altLang="ko-KR" dirty="0"/>
          </a:p>
          <a:p>
            <a:pPr marL="171450" indent="-171450">
              <a:buFont typeface="Arial" panose="020B0604020202020204" pitchFamily="34" charset="0"/>
              <a:buChar char="•"/>
            </a:pPr>
            <a:r>
              <a:rPr kumimoji="1" lang="ko-KR" altLang="en-US" dirty="0"/>
              <a:t>인터페이스</a:t>
            </a:r>
            <a:r>
              <a:rPr kumimoji="1" lang="en-US" altLang="ko-KR" dirty="0"/>
              <a:t>:</a:t>
            </a:r>
            <a:r>
              <a:rPr kumimoji="1" lang="ko-KR" altLang="en-US" dirty="0"/>
              <a:t> 사용자가 쿼리 또는 명령을 입력하는 모든 어플리케이션</a:t>
            </a:r>
            <a:endParaRPr kumimoji="1" lang="en-US" altLang="ko-KR" dirty="0"/>
          </a:p>
          <a:p>
            <a:pPr marL="171450" indent="-171450">
              <a:buFont typeface="Arial" panose="020B0604020202020204" pitchFamily="34" charset="0"/>
              <a:buChar char="•"/>
            </a:pPr>
            <a:endParaRPr kumimoji="1" lang="en-US" altLang="ko-KR" dirty="0"/>
          </a:p>
          <a:p>
            <a:pPr marL="171450" indent="-171450">
              <a:buFont typeface="Arial" panose="020B0604020202020204" pitchFamily="34" charset="0"/>
              <a:buChar char="•"/>
            </a:pPr>
            <a:endParaRPr kumimoji="1" lang="en-US" altLang="ko-KR" dirty="0"/>
          </a:p>
          <a:p>
            <a:r>
              <a:rPr kumimoji="1" lang="ko-KR" altLang="en-US" dirty="0"/>
              <a:t>컨텍스트를 제공해서 연속성과 관련성</a:t>
            </a:r>
            <a:endParaRPr kumimoji="1" lang="en-US" altLang="ko-KR" dirty="0"/>
          </a:p>
          <a:p>
            <a:r>
              <a:rPr kumimoji="1" lang="ko-KR" altLang="en-US" dirty="0"/>
              <a:t>도구 데이터베이스 </a:t>
            </a:r>
            <a:r>
              <a:rPr kumimoji="1" lang="en-US" altLang="ko-KR" dirty="0"/>
              <a:t>RAG</a:t>
            </a:r>
            <a:r>
              <a:rPr kumimoji="1" lang="ko-KR" altLang="en-US" dirty="0"/>
              <a:t> 기능 향상</a:t>
            </a:r>
            <a:endParaRPr kumimoji="1" lang="en-US" altLang="ko-KR" dirty="0"/>
          </a:p>
          <a:p>
            <a:r>
              <a:rPr kumimoji="1" lang="ko-KR" altLang="en-US" dirty="0"/>
              <a:t>프롬프트 특정 질의 하는 </a:t>
            </a:r>
            <a:r>
              <a:rPr kumimoji="1" lang="ko-KR" altLang="en-US" dirty="0" err="1"/>
              <a:t>작업핵</a:t>
            </a:r>
            <a:endParaRPr kumimoji="1" lang="en-US" altLang="ko-KR" dirty="0"/>
          </a:p>
          <a:p>
            <a:r>
              <a:rPr kumimoji="1" lang="ko-KR" altLang="en-US" dirty="0"/>
              <a:t>핵심에는  </a:t>
            </a:r>
            <a:r>
              <a:rPr kumimoji="1" lang="en-US" altLang="ko-KR" dirty="0"/>
              <a:t>LLM</a:t>
            </a:r>
            <a:r>
              <a:rPr kumimoji="1" lang="ko-KR" altLang="en-US" dirty="0"/>
              <a:t>이 있다</a:t>
            </a:r>
            <a:r>
              <a:rPr kumimoji="1" lang="en-US" altLang="ko-KR" dirty="0"/>
              <a:t>.</a:t>
            </a:r>
            <a:r>
              <a:rPr kumimoji="1" lang="ko-KR" altLang="en-US" dirty="0"/>
              <a:t> 추론</a:t>
            </a:r>
            <a:r>
              <a:rPr kumimoji="1" lang="en-US" altLang="ko-KR" dirty="0"/>
              <a:t>,</a:t>
            </a:r>
            <a:r>
              <a:rPr kumimoji="1" lang="ko-KR" altLang="en-US" dirty="0"/>
              <a:t>실행</a:t>
            </a:r>
            <a:r>
              <a:rPr kumimoji="1" lang="en-US" altLang="ko-KR" dirty="0"/>
              <a:t>,</a:t>
            </a:r>
            <a:r>
              <a:rPr kumimoji="1" lang="ko-KR" altLang="en-US" dirty="0"/>
              <a:t> 페르소나</a:t>
            </a:r>
            <a:r>
              <a:rPr kumimoji="1" lang="en-US" altLang="ko-KR" dirty="0"/>
              <a:t>,</a:t>
            </a:r>
            <a:r>
              <a:rPr kumimoji="1" lang="ko-KR" altLang="en-US" dirty="0"/>
              <a:t> 계획</a:t>
            </a:r>
            <a:endParaRPr kumimoji="1" lang="en-US" altLang="ko-KR" dirty="0"/>
          </a:p>
          <a:p>
            <a:r>
              <a:rPr kumimoji="1" lang="ko-KR" altLang="en-US" dirty="0"/>
              <a:t>추론 일관적인 응답 데이터베이스 쿼리 </a:t>
            </a:r>
            <a:endParaRPr kumimoji="1" lang="en-US" altLang="ko-KR" dirty="0"/>
          </a:p>
          <a:p>
            <a:r>
              <a:rPr kumimoji="1" lang="ko-KR" altLang="en-US" dirty="0"/>
              <a:t>페르소나 일관된 어조 스타일</a:t>
            </a:r>
            <a:endParaRPr kumimoji="1" lang="en-US" altLang="ko-KR" dirty="0"/>
          </a:p>
          <a:p>
            <a:r>
              <a:rPr kumimoji="1" lang="ko-KR" altLang="en-US" dirty="0"/>
              <a:t>계획 워크플로우 수립</a:t>
            </a:r>
            <a:endParaRPr kumimoji="1" lang="en-US" altLang="ko-KR" dirty="0"/>
          </a:p>
          <a:p>
            <a:r>
              <a:rPr kumimoji="1" lang="ko-KR" altLang="en-US" dirty="0"/>
              <a:t>날리지 베이스 응답강화 </a:t>
            </a:r>
            <a:endParaRPr kumimoji="1" lang="en-US" altLang="ko-KR" dirty="0"/>
          </a:p>
          <a:p>
            <a:r>
              <a:rPr kumimoji="1" lang="en-US" altLang="ko-KR" dirty="0"/>
              <a:t>LLM</a:t>
            </a:r>
            <a:r>
              <a:rPr kumimoji="1" lang="ko-KR" altLang="en-US" dirty="0"/>
              <a:t>응답 생성</a:t>
            </a:r>
            <a:endParaRPr kumimoji="1" lang="en-US" altLang="ko-KR" dirty="0"/>
          </a:p>
          <a:p>
            <a:r>
              <a:rPr kumimoji="1" lang="ko-KR" altLang="en-US" dirty="0"/>
              <a:t>지속적으로 상호작용을 통합 응답 향상</a:t>
            </a:r>
            <a:endParaRPr kumimoji="1" lang="en-US" altLang="ko-KR" dirty="0"/>
          </a:p>
          <a:p>
            <a:endParaRPr kumimoji="1" lang="en-US" altLang="ko-KR" dirty="0"/>
          </a:p>
          <a:p>
            <a:r>
              <a:rPr kumimoji="1" lang="ko-KR" altLang="en-US" dirty="0" err="1"/>
              <a:t>표과적인</a:t>
            </a:r>
            <a:r>
              <a:rPr kumimoji="1" lang="ko-KR" altLang="en-US" dirty="0"/>
              <a:t> 툴 선택 자동화</a:t>
            </a:r>
            <a:endParaRPr kumimoji="1" lang="en-US" altLang="ko-KR" dirty="0"/>
          </a:p>
          <a:p>
            <a:r>
              <a:rPr kumimoji="1" lang="ko-KR" altLang="en-US" dirty="0"/>
              <a:t>내부 지식 활용 가능</a:t>
            </a:r>
            <a:endParaRPr kumimoji="1" lang="en-US" altLang="ko-KR" dirty="0"/>
          </a:p>
          <a:p>
            <a:endParaRPr kumimoji="1" lang="en-US" altLang="ko-KR" dirty="0"/>
          </a:p>
          <a:p>
            <a:endParaRPr kumimoji="1" lang="en-US" altLang="ko-KR" dirty="0"/>
          </a:p>
        </p:txBody>
      </p:sp>
      <p:sp>
        <p:nvSpPr>
          <p:cNvPr id="4" name="슬라이드 번호 개체 틀 3">
            <a:extLst>
              <a:ext uri="{FF2B5EF4-FFF2-40B4-BE49-F238E27FC236}">
                <a16:creationId xmlns:a16="http://schemas.microsoft.com/office/drawing/2014/main" id="{595A13AD-ACB9-20F3-7019-4E4FAAA6C7F6}"/>
              </a:ext>
            </a:extLst>
          </p:cNvPr>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412074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D753-733C-8022-B85C-3495C7D8C63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FF9AF32-028E-2B67-56E7-80FA5263C48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1471957-8BF5-B83B-6533-EAC985D7F6A5}"/>
              </a:ext>
            </a:extLst>
          </p:cNvPr>
          <p:cNvSpPr>
            <a:spLocks noGrp="1"/>
          </p:cNvSpPr>
          <p:nvPr>
            <p:ph type="body" idx="1"/>
          </p:nvPr>
        </p:nvSpPr>
        <p:spPr/>
        <p:txBody>
          <a:bodyPr/>
          <a:lstStyle/>
          <a:p>
            <a:pPr marL="171450" indent="-171450">
              <a:buFont typeface="Arial" panose="020B0604020202020204" pitchFamily="34" charset="0"/>
              <a:buChar char="•"/>
            </a:pPr>
            <a:r>
              <a:rPr kumimoji="1" lang="ko-KR" altLang="en-US" dirty="0" err="1"/>
              <a:t>챗봇은</a:t>
            </a:r>
            <a:r>
              <a:rPr kumimoji="1" lang="ko-KR" altLang="en-US" dirty="0"/>
              <a:t> 룰 기반</a:t>
            </a:r>
            <a:r>
              <a:rPr kumimoji="1" lang="en-US" altLang="ko-KR" dirty="0"/>
              <a:t>,</a:t>
            </a:r>
            <a:r>
              <a:rPr kumimoji="1" lang="ko-KR" altLang="en-US" dirty="0"/>
              <a:t> 파리 여행 추천해줘 </a:t>
            </a:r>
            <a:r>
              <a:rPr kumimoji="1" lang="ko-KR" altLang="en-US" dirty="0" err="1"/>
              <a:t>챗봇</a:t>
            </a:r>
            <a:r>
              <a:rPr kumimoji="1" lang="ko-KR" altLang="en-US" dirty="0"/>
              <a:t> </a:t>
            </a:r>
            <a:r>
              <a:rPr kumimoji="1" lang="en-US" altLang="ko-KR" dirty="0"/>
              <a:t>–</a:t>
            </a:r>
            <a:r>
              <a:rPr kumimoji="1" lang="ko-KR" altLang="en-US" dirty="0"/>
              <a:t> </a:t>
            </a:r>
            <a:r>
              <a:rPr kumimoji="1" lang="ko-KR" altLang="en-US" dirty="0" err="1"/>
              <a:t>에펠탑</a:t>
            </a:r>
            <a:r>
              <a:rPr kumimoji="1" lang="ko-KR" altLang="en-US" dirty="0"/>
              <a:t> </a:t>
            </a:r>
            <a:r>
              <a:rPr kumimoji="1" lang="ko-KR" altLang="en-US" dirty="0" err="1"/>
              <a:t>루브르</a:t>
            </a:r>
            <a:r>
              <a:rPr kumimoji="1" lang="ko-KR" altLang="en-US" dirty="0"/>
              <a:t> 박물관 등이 있습니다</a:t>
            </a:r>
            <a:r>
              <a:rPr kumimoji="1" lang="en-US" altLang="ko-KR" dirty="0"/>
              <a:t>.</a:t>
            </a:r>
            <a:r>
              <a:rPr kumimoji="1" lang="ko-KR" altLang="en-US" dirty="0"/>
              <a:t> 미리 등록된 답변</a:t>
            </a:r>
            <a:endParaRPr kumimoji="1" lang="en-US" altLang="ko-KR" dirty="0"/>
          </a:p>
          <a:p>
            <a:pPr marL="171450" indent="-171450">
              <a:buFont typeface="Arial" panose="020B0604020202020204" pitchFamily="34" charset="0"/>
              <a:buChar char="•"/>
            </a:pPr>
            <a:r>
              <a:rPr kumimoji="1" lang="ko-KR" altLang="en-US" dirty="0"/>
              <a:t>에이전트는 프랑스 </a:t>
            </a:r>
            <a:r>
              <a:rPr kumimoji="1" lang="en-US" altLang="ko-KR" dirty="0"/>
              <a:t>5</a:t>
            </a:r>
            <a:r>
              <a:rPr kumimoji="1" lang="ko-KR" altLang="en-US" dirty="0"/>
              <a:t>박</a:t>
            </a:r>
            <a:r>
              <a:rPr kumimoji="1" lang="en-US" altLang="ko-KR" dirty="0"/>
              <a:t>6</a:t>
            </a:r>
            <a:r>
              <a:rPr kumimoji="1" lang="ko-KR" altLang="en-US" dirty="0"/>
              <a:t>일 코스</a:t>
            </a:r>
            <a:r>
              <a:rPr kumimoji="1" lang="en-US" altLang="ko-KR" dirty="0"/>
              <a:t>,</a:t>
            </a:r>
            <a:r>
              <a:rPr kumimoji="1" lang="ko-KR" altLang="en-US" dirty="0"/>
              <a:t> 열살 아이와 </a:t>
            </a:r>
            <a:r>
              <a:rPr kumimoji="1" lang="en-US" altLang="ko-KR" dirty="0"/>
              <a:t>70</a:t>
            </a:r>
            <a:r>
              <a:rPr kumimoji="1" lang="ko-KR" altLang="en-US" dirty="0"/>
              <a:t>세 부모님 포함 추천해줘</a:t>
            </a:r>
            <a:r>
              <a:rPr kumimoji="1" lang="en-US" altLang="ko-KR" dirty="0"/>
              <a:t>.</a:t>
            </a:r>
            <a:r>
              <a:rPr kumimoji="1" lang="ko-KR" altLang="en-US" dirty="0"/>
              <a:t> 질문의도를 파악하여 맞춤 코스를 즉각 생성</a:t>
            </a:r>
            <a:endParaRPr kumimoji="1" lang="en-US" altLang="ko-KR" dirty="0"/>
          </a:p>
          <a:p>
            <a:pPr marL="171450" indent="-171450">
              <a:buFont typeface="Arial" panose="020B0604020202020204" pitchFamily="34" charset="0"/>
              <a:buChar char="•"/>
            </a:pPr>
            <a:r>
              <a:rPr kumimoji="1" lang="ko-KR" altLang="en-US" dirty="0"/>
              <a:t>실시간으로 </a:t>
            </a:r>
            <a:r>
              <a:rPr kumimoji="1" lang="ko-KR" altLang="en-US" dirty="0" err="1"/>
              <a:t>여ㄴ동된</a:t>
            </a:r>
            <a:r>
              <a:rPr kumimoji="1" lang="ko-KR" altLang="en-US" dirty="0"/>
              <a:t> </a:t>
            </a:r>
            <a:endParaRPr kumimoji="1" lang="en-US" altLang="ko-KR" dirty="0"/>
          </a:p>
        </p:txBody>
      </p:sp>
      <p:sp>
        <p:nvSpPr>
          <p:cNvPr id="4" name="슬라이드 번호 개체 틀 3">
            <a:extLst>
              <a:ext uri="{FF2B5EF4-FFF2-40B4-BE49-F238E27FC236}">
                <a16:creationId xmlns:a16="http://schemas.microsoft.com/office/drawing/2014/main" id="{D854ED45-3CDC-7003-B0CC-92AA46B256E7}"/>
              </a:ext>
            </a:extLst>
          </p:cNvPr>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3956704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CCC86-B418-9178-09F4-C4A8304A2B6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940CAA-4ABF-F94A-1118-8972720FB89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A597BB1-952D-75C7-7113-82BDF53E0710}"/>
              </a:ext>
            </a:extLst>
          </p:cNvPr>
          <p:cNvSpPr>
            <a:spLocks noGrp="1"/>
          </p:cNvSpPr>
          <p:nvPr>
            <p:ph type="body" idx="1"/>
          </p:nvPr>
        </p:nvSpPr>
        <p:spPr/>
        <p:txBody>
          <a:bodyPr/>
          <a:lstStyle/>
          <a:p>
            <a:pPr marL="171450" indent="-171450">
              <a:buFont typeface="Arial" panose="020B0604020202020204" pitchFamily="34" charset="0"/>
              <a:buChar char="•"/>
            </a:pPr>
            <a:endParaRPr kumimoji="1" lang="en-US" altLang="ko-KR" dirty="0"/>
          </a:p>
        </p:txBody>
      </p:sp>
      <p:sp>
        <p:nvSpPr>
          <p:cNvPr id="4" name="슬라이드 번호 개체 틀 3">
            <a:extLst>
              <a:ext uri="{FF2B5EF4-FFF2-40B4-BE49-F238E27FC236}">
                <a16:creationId xmlns:a16="http://schemas.microsoft.com/office/drawing/2014/main" id="{88F5E3EE-A3E5-5C82-ABA4-3A9A47E68946}"/>
              </a:ext>
            </a:extLst>
          </p:cNvPr>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1653228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7590B-C79B-95AC-0A8C-CC9072EFBF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ED87480-565C-DB23-4877-AFC193C63D3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AAC0718-8116-7CBF-3CA6-8645CBE1E30F}"/>
              </a:ext>
            </a:extLst>
          </p:cNvPr>
          <p:cNvSpPr>
            <a:spLocks noGrp="1"/>
          </p:cNvSpPr>
          <p:nvPr>
            <p:ph type="body" idx="1"/>
          </p:nvPr>
        </p:nvSpPr>
        <p:spPr/>
        <p:txBody>
          <a:bodyPr/>
          <a:lstStyle/>
          <a:p>
            <a:pPr marL="171450" indent="-171450">
              <a:buFont typeface="Arial" panose="020B0604020202020204" pitchFamily="34" charset="0"/>
              <a:buChar char="•"/>
            </a:pPr>
            <a:endParaRPr kumimoji="1" lang="en-US" altLang="ko-KR" dirty="0"/>
          </a:p>
        </p:txBody>
      </p:sp>
      <p:sp>
        <p:nvSpPr>
          <p:cNvPr id="4" name="슬라이드 번호 개체 틀 3">
            <a:extLst>
              <a:ext uri="{FF2B5EF4-FFF2-40B4-BE49-F238E27FC236}">
                <a16:creationId xmlns:a16="http://schemas.microsoft.com/office/drawing/2014/main" id="{6C57B0C5-FAF2-27AE-C24A-C775C0C13FD1}"/>
              </a:ext>
            </a:extLst>
          </p:cNvPr>
          <p:cNvSpPr>
            <a:spLocks noGrp="1"/>
          </p:cNvSpPr>
          <p:nvPr>
            <p:ph type="sldNum" sz="quarter" idx="5"/>
          </p:nvPr>
        </p:nvSpPr>
        <p:spPr/>
        <p:txBody>
          <a:bodyPr/>
          <a:lstStyle/>
          <a:p>
            <a:fld id="{9EDC5964-3162-43B5-B1EC-63C8D166D7D3}" type="slidenum">
              <a:rPr lang="en-US" smtClean="0"/>
              <a:pPr/>
              <a:t>7</a:t>
            </a:fld>
            <a:endParaRPr lang="en-US" dirty="0"/>
          </a:p>
        </p:txBody>
      </p:sp>
    </p:spTree>
    <p:extLst>
      <p:ext uri="{BB962C8B-B14F-4D97-AF65-F5344CB8AC3E}">
        <p14:creationId xmlns:p14="http://schemas.microsoft.com/office/powerpoint/2010/main" val="289175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EF162-99BA-F380-E43E-F85028DFFDB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8FCE5C2-859B-344A-069D-978BADAF4EA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F373996-2099-829A-CE17-BEE3A29A7F01}"/>
              </a:ext>
            </a:extLst>
          </p:cNvPr>
          <p:cNvSpPr>
            <a:spLocks noGrp="1"/>
          </p:cNvSpPr>
          <p:nvPr>
            <p:ph type="body" idx="1"/>
          </p:nvPr>
        </p:nvSpPr>
        <p:spPr/>
        <p:txBody>
          <a:bodyPr/>
          <a:lstStyle/>
          <a:p>
            <a:r>
              <a:rPr lang="en-US" altLang="ko-KR" dirty="0"/>
              <a:t>OCI </a:t>
            </a:r>
            <a:r>
              <a:rPr lang="ko-KR" altLang="en-US" dirty="0"/>
              <a:t>생성 </a:t>
            </a:r>
            <a:r>
              <a:rPr lang="en-US" altLang="ko-KR" dirty="0"/>
              <a:t>AI </a:t>
            </a:r>
            <a:r>
              <a:rPr lang="ko-KR" altLang="en-US" dirty="0"/>
              <a:t>에이전트 </a:t>
            </a:r>
            <a:r>
              <a:rPr lang="en-US" altLang="ko-KR" dirty="0"/>
              <a:t>- RAG(</a:t>
            </a:r>
            <a:r>
              <a:rPr lang="ko-KR" altLang="en-US" dirty="0"/>
              <a:t>검색 증강 생성</a:t>
            </a:r>
            <a:r>
              <a:rPr lang="en-US" altLang="ko-KR" dirty="0"/>
              <a:t>) </a:t>
            </a:r>
            <a:r>
              <a:rPr lang="ko-KR" altLang="en-US" dirty="0"/>
              <a:t>에이전트 흐름을 살펴보겠습니다</a:t>
            </a:r>
            <a:r>
              <a:rPr lang="en-US" altLang="ko-KR" dirty="0"/>
              <a:t>.</a:t>
            </a:r>
          </a:p>
          <a:p>
            <a:r>
              <a:rPr lang="ko-KR" altLang="en-US" dirty="0"/>
              <a:t>자연어 쿼리</a:t>
            </a:r>
            <a:r>
              <a:rPr lang="en-US" altLang="ko-KR" dirty="0"/>
              <a:t>: </a:t>
            </a:r>
            <a:r>
              <a:rPr lang="ko-KR" altLang="en-US" dirty="0"/>
              <a:t>모든 것은 사용자 또는 비즈니스 애플리케이션이 </a:t>
            </a:r>
            <a:r>
              <a:rPr lang="en-US" altLang="ko-KR" dirty="0"/>
              <a:t>OCI </a:t>
            </a:r>
            <a:r>
              <a:rPr lang="ko-KR" altLang="en-US" dirty="0"/>
              <a:t>생성 </a:t>
            </a:r>
            <a:r>
              <a:rPr lang="en-US" altLang="ko-KR" dirty="0"/>
              <a:t>AI </a:t>
            </a:r>
            <a:r>
              <a:rPr lang="ko-KR" altLang="en-US" dirty="0"/>
              <a:t>에이전트에 자연어 쿼리를 보내는 것으로 시작됩니다</a:t>
            </a:r>
            <a:r>
              <a:rPr lang="en-US" altLang="ko-KR" dirty="0"/>
              <a:t>.</a:t>
            </a:r>
          </a:p>
          <a:p>
            <a:r>
              <a:rPr lang="ko-KR" altLang="en-US" dirty="0" err="1"/>
              <a:t>시맨틱</a:t>
            </a:r>
            <a:r>
              <a:rPr lang="ko-KR" altLang="en-US" dirty="0"/>
              <a:t> 검색</a:t>
            </a:r>
            <a:r>
              <a:rPr lang="en-US" altLang="ko-KR" dirty="0"/>
              <a:t>: </a:t>
            </a:r>
            <a:r>
              <a:rPr lang="ko-KR" altLang="en-US" dirty="0"/>
              <a:t>에이전트는 </a:t>
            </a:r>
            <a:r>
              <a:rPr lang="en-US" altLang="ko-KR" dirty="0"/>
              <a:t>Oracle Database </a:t>
            </a:r>
            <a:r>
              <a:rPr lang="ko-KR" altLang="en-US" dirty="0"/>
              <a:t>및 </a:t>
            </a:r>
            <a:r>
              <a:rPr lang="en-US" altLang="ko-KR" dirty="0"/>
              <a:t>OpenSearch</a:t>
            </a:r>
            <a:r>
              <a:rPr lang="ko-KR" altLang="en-US" dirty="0"/>
              <a:t>와 같은 </a:t>
            </a:r>
            <a:r>
              <a:rPr lang="en-US" altLang="ko-KR" dirty="0"/>
              <a:t>Oracle Cloud Infrastructure </a:t>
            </a:r>
            <a:r>
              <a:rPr lang="ko-KR" altLang="en-US" dirty="0"/>
              <a:t>서비스를 지식 기반으로 활용하여 </a:t>
            </a:r>
            <a:r>
              <a:rPr lang="ko-KR" altLang="en-US" dirty="0" err="1"/>
              <a:t>시맨틱</a:t>
            </a:r>
            <a:r>
              <a:rPr lang="ko-KR" altLang="en-US" dirty="0"/>
              <a:t> 검색을 수행하고 가장 관련성 높은 문서를 검색합니다</a:t>
            </a:r>
            <a:r>
              <a:rPr lang="en-US" altLang="ko-KR" dirty="0"/>
              <a:t>.</a:t>
            </a:r>
          </a:p>
          <a:p>
            <a:r>
              <a:rPr lang="ko-KR" altLang="en-US" dirty="0"/>
              <a:t>검색된 문서</a:t>
            </a:r>
            <a:r>
              <a:rPr lang="en-US" altLang="ko-KR" dirty="0"/>
              <a:t>: </a:t>
            </a:r>
            <a:r>
              <a:rPr lang="ko-KR" altLang="en-US" dirty="0"/>
              <a:t>관련 문서는 지식 기반에서 가져와 에이전트가 쿼리를 처리하는 데 필요한 적절한 컨텍스트를 확보합니다</a:t>
            </a:r>
            <a:r>
              <a:rPr lang="en-US" altLang="ko-KR" dirty="0"/>
              <a:t>.</a:t>
            </a:r>
          </a:p>
          <a:p>
            <a:r>
              <a:rPr lang="ko-KR" altLang="en-US" dirty="0" err="1"/>
              <a:t>재순위</a:t>
            </a:r>
            <a:r>
              <a:rPr lang="en-US" altLang="ko-KR" dirty="0"/>
              <a:t>(LLM): </a:t>
            </a:r>
            <a:r>
              <a:rPr lang="ko-KR" altLang="en-US" dirty="0"/>
              <a:t>검색된 문서는 사용자 쿼리와의 관련성을 기준으로 문서를 재평가하고 순위를 매기는 </a:t>
            </a:r>
            <a:r>
              <a:rPr lang="en-US" altLang="ko-KR" dirty="0" err="1"/>
              <a:t>ReRanker</a:t>
            </a:r>
            <a:r>
              <a:rPr lang="en-US" altLang="ko-KR" dirty="0"/>
              <a:t> LLM</a:t>
            </a:r>
            <a:r>
              <a:rPr lang="ko-KR" altLang="en-US" dirty="0" err="1"/>
              <a:t>으로</a:t>
            </a:r>
            <a:r>
              <a:rPr lang="ko-KR" altLang="en-US" dirty="0"/>
              <a:t> 전달됩니다</a:t>
            </a:r>
            <a:r>
              <a:rPr lang="en-US" altLang="ko-KR" dirty="0"/>
              <a:t>.</a:t>
            </a:r>
          </a:p>
          <a:p>
            <a:r>
              <a:rPr lang="ko-KR" altLang="en-US" dirty="0"/>
              <a:t>관련성 순위</a:t>
            </a:r>
            <a:r>
              <a:rPr lang="en-US" altLang="ko-KR" dirty="0"/>
              <a:t>: </a:t>
            </a:r>
            <a:r>
              <a:rPr lang="en-US" altLang="ko-KR" dirty="0" err="1"/>
              <a:t>ReRanker</a:t>
            </a:r>
            <a:r>
              <a:rPr lang="en-US" altLang="ko-KR" dirty="0"/>
              <a:t> LLM</a:t>
            </a:r>
            <a:r>
              <a:rPr lang="ko-KR" altLang="en-US" dirty="0"/>
              <a:t>은 에이전트에게 관련성을 기준으로 우선순위가 지정된 정제된 문서 목록을 제공합니다</a:t>
            </a:r>
            <a:r>
              <a:rPr lang="en-US" altLang="ko-KR" dirty="0"/>
              <a:t>.</a:t>
            </a:r>
          </a:p>
          <a:p>
            <a:r>
              <a:rPr lang="ko-KR" altLang="en-US" dirty="0"/>
              <a:t>사용자 질의 및 참조</a:t>
            </a:r>
            <a:r>
              <a:rPr lang="en-US" altLang="ko-KR" dirty="0"/>
              <a:t>: </a:t>
            </a:r>
            <a:r>
              <a:rPr lang="ko-KR" altLang="en-US" dirty="0"/>
              <a:t>에이전트는 이제 원래 질의와 가장 관련성이 높고 맥락을 고려한 정보에 모두 접근할 수 있습니다</a:t>
            </a:r>
            <a:r>
              <a:rPr lang="en-US" altLang="ko-KR" dirty="0"/>
              <a:t>.</a:t>
            </a:r>
          </a:p>
          <a:p>
            <a:r>
              <a:rPr lang="ko-KR" altLang="en-US" dirty="0"/>
              <a:t>근거 기반 결과</a:t>
            </a:r>
            <a:r>
              <a:rPr lang="en-US" altLang="ko-KR" dirty="0"/>
              <a:t>(</a:t>
            </a:r>
            <a:r>
              <a:rPr lang="ko-KR" altLang="en-US" dirty="0"/>
              <a:t>텍스트 생성 </a:t>
            </a:r>
            <a:r>
              <a:rPr lang="en-US" altLang="ko-KR" dirty="0"/>
              <a:t>LLM): </a:t>
            </a:r>
            <a:r>
              <a:rPr lang="ko-KR" altLang="en-US" dirty="0"/>
              <a:t>텍스트 생성 </a:t>
            </a:r>
            <a:r>
              <a:rPr lang="en-US" altLang="ko-KR" dirty="0"/>
              <a:t>LLM</a:t>
            </a:r>
            <a:r>
              <a:rPr lang="ko-KR" altLang="en-US" dirty="0"/>
              <a:t>을 사용하여 에이전트는 정확하고 유익하며 맥락을 고려한 근거 기반 응답을 생성하여 사용자에게 정확하고 신뢰할 수 있는 답변을 제공합니다</a:t>
            </a:r>
            <a:r>
              <a:rPr lang="en-US" altLang="ko-KR" dirty="0"/>
              <a:t>.</a:t>
            </a:r>
          </a:p>
          <a:p>
            <a:r>
              <a:rPr lang="ko-KR" altLang="en-US" dirty="0"/>
              <a:t>자연어 결과</a:t>
            </a:r>
            <a:r>
              <a:rPr lang="en-US" altLang="ko-KR" dirty="0"/>
              <a:t>: </a:t>
            </a:r>
            <a:r>
              <a:rPr lang="ko-KR" altLang="en-US" dirty="0"/>
              <a:t>마지막으로</a:t>
            </a:r>
            <a:r>
              <a:rPr lang="en-US" altLang="ko-KR" dirty="0"/>
              <a:t>, </a:t>
            </a:r>
            <a:r>
              <a:rPr lang="ko-KR" altLang="en-US" dirty="0"/>
              <a:t>응답은 자연스럽고 사람이 읽을 수 있는 형식으로 비즈니스 애플리케이션 또는 최종 사용자에게 전송됩니다</a:t>
            </a:r>
            <a:r>
              <a:rPr lang="en-US" altLang="ko-KR" dirty="0"/>
              <a:t>.</a:t>
            </a:r>
          </a:p>
          <a:p>
            <a:r>
              <a:rPr lang="ko-KR" altLang="en-US" dirty="0"/>
              <a:t>이 워크플로는 응답이 정확하고 맥락적으로 관련성이 있으며 권위 있는 데이터에 기반하도록 보장하므로</a:t>
            </a:r>
            <a:r>
              <a:rPr lang="en-US" altLang="ko-KR" dirty="0"/>
              <a:t>, OCI Generative AI RAG </a:t>
            </a:r>
            <a:r>
              <a:rPr lang="ko-KR" altLang="en-US" dirty="0"/>
              <a:t>에이전트는 신뢰할 수 있는 </a:t>
            </a:r>
            <a:r>
              <a:rPr lang="en-US" altLang="ko-KR" dirty="0"/>
              <a:t>AI </a:t>
            </a:r>
            <a:r>
              <a:rPr lang="ko-KR" altLang="en-US" dirty="0"/>
              <a:t>기반 인사이트를 찾는 기업에 이상적입니다</a:t>
            </a:r>
            <a:r>
              <a:rPr lang="en-US" altLang="ko-KR" dirty="0"/>
              <a:t>.</a:t>
            </a:r>
          </a:p>
        </p:txBody>
      </p:sp>
      <p:sp>
        <p:nvSpPr>
          <p:cNvPr id="4" name="슬라이드 번호 개체 틀 3">
            <a:extLst>
              <a:ext uri="{FF2B5EF4-FFF2-40B4-BE49-F238E27FC236}">
                <a16:creationId xmlns:a16="http://schemas.microsoft.com/office/drawing/2014/main" id="{ECF69824-5B2F-4011-AF3A-0DAA58536A6F}"/>
              </a:ext>
            </a:extLst>
          </p:cNvPr>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206562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E7BE5-4333-C961-39AC-DF63ACE363A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AF4D912-7137-315D-4CC7-FEA872BFB36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C66B20F-938C-78B5-5B07-280FBDB39B9F}"/>
              </a:ext>
            </a:extLst>
          </p:cNvPr>
          <p:cNvSpPr>
            <a:spLocks noGrp="1"/>
          </p:cNvSpPr>
          <p:nvPr>
            <p:ph type="body" idx="1"/>
          </p:nvPr>
        </p:nvSpPr>
        <p:spPr/>
        <p:txBody>
          <a:bodyPr/>
          <a:lstStyle/>
          <a:p>
            <a:pPr>
              <a:buNone/>
            </a:pPr>
            <a:r>
              <a:rPr lang="ko-KR" altLang="en-US" sz="1200" b="0" dirty="0"/>
              <a:t>자연어를 사용하여 데이터베이스와 상호 작용할 수 있도록 하는 것입니다</a:t>
            </a:r>
            <a:r>
              <a:rPr lang="en-US" altLang="ko-KR" sz="1200" b="0" dirty="0"/>
              <a:t>.</a:t>
            </a:r>
          </a:p>
          <a:p>
            <a:pPr>
              <a:buNone/>
            </a:pPr>
            <a:r>
              <a:rPr lang="ko-KR" altLang="en-US" sz="1200" b="0" dirty="0"/>
              <a:t>현재 </a:t>
            </a:r>
            <a:r>
              <a:rPr lang="en-US" altLang="ko-KR" sz="1200" b="0" dirty="0"/>
              <a:t>SQL Agent</a:t>
            </a:r>
            <a:r>
              <a:rPr lang="ko-KR" altLang="en-US" sz="1200" b="0" dirty="0"/>
              <a:t>는 </a:t>
            </a:r>
            <a:r>
              <a:rPr lang="en-US" altLang="ko-KR" sz="1200" b="0" dirty="0"/>
              <a:t>SQL </a:t>
            </a:r>
            <a:r>
              <a:rPr lang="ko-KR" altLang="en-US" sz="1200" b="0" dirty="0"/>
              <a:t>생성에 중점을 두고 있습니다</a:t>
            </a:r>
            <a:r>
              <a:rPr lang="en-US" altLang="ko-KR" sz="1200" b="0" dirty="0"/>
              <a:t>. </a:t>
            </a:r>
            <a:r>
              <a:rPr lang="ko-KR" altLang="en-US" sz="1200" b="0" dirty="0"/>
              <a:t>즉</a:t>
            </a:r>
            <a:r>
              <a:rPr lang="en-US" altLang="ko-KR" sz="1200" b="0" dirty="0"/>
              <a:t>, </a:t>
            </a:r>
            <a:r>
              <a:rPr lang="ko-KR" altLang="en-US" sz="1200" b="0" dirty="0"/>
              <a:t>일반 영어로 된 질문을 유효한 </a:t>
            </a:r>
            <a:r>
              <a:rPr lang="en-US" altLang="ko-KR" sz="1200" b="0" dirty="0"/>
              <a:t>SQL </a:t>
            </a:r>
            <a:r>
              <a:rPr lang="ko-KR" altLang="en-US" sz="1200" b="0" dirty="0"/>
              <a:t>쿼리로 변환하는 것입니다</a:t>
            </a:r>
            <a:r>
              <a:rPr lang="en-US" altLang="ko-KR" sz="1200" b="0" dirty="0"/>
              <a:t>. </a:t>
            </a:r>
            <a:r>
              <a:rPr lang="ko-KR" altLang="en-US" sz="1200" b="0" dirty="0"/>
              <a:t>하지만 이는 시작에 불과합니다</a:t>
            </a:r>
            <a:r>
              <a:rPr lang="en-US" altLang="ko-KR" sz="1200" b="0" dirty="0"/>
              <a:t>. SQL </a:t>
            </a:r>
            <a:r>
              <a:rPr lang="ko-KR" altLang="en-US" sz="1200" b="0" dirty="0"/>
              <a:t>실행</a:t>
            </a:r>
            <a:r>
              <a:rPr lang="en-US" altLang="ko-KR" sz="1200" b="0" dirty="0"/>
              <a:t>, SQL </a:t>
            </a:r>
            <a:r>
              <a:rPr lang="ko-KR" altLang="en-US" sz="1200" b="0" dirty="0"/>
              <a:t>설명</a:t>
            </a:r>
            <a:r>
              <a:rPr lang="en-US" altLang="ko-KR" sz="1200" b="0" dirty="0"/>
              <a:t>, </a:t>
            </a:r>
            <a:r>
              <a:rPr lang="ko-KR" altLang="en-US" sz="1200" b="0" dirty="0"/>
              <a:t>구문 검사</a:t>
            </a:r>
            <a:r>
              <a:rPr lang="en-US" altLang="ko-KR" sz="1200" b="0" dirty="0"/>
              <a:t>, </a:t>
            </a:r>
            <a:r>
              <a:rPr lang="ko-KR" altLang="en-US" sz="1200" b="0" dirty="0"/>
              <a:t>심지어 오류 수정까지 기능을 확장하여 사용자가 쿼리를 받는 </a:t>
            </a:r>
            <a:r>
              <a:rPr lang="ko-KR" altLang="en-US" sz="1200" b="0" dirty="0" err="1"/>
              <a:t>것뿐만</a:t>
            </a:r>
            <a:r>
              <a:rPr lang="ko-KR" altLang="en-US" sz="1200" b="0" dirty="0"/>
              <a:t> 아니라 지침과 검증까지 얻을 수 있도록 합니다</a:t>
            </a:r>
            <a:r>
              <a:rPr lang="en-US" altLang="ko-KR" sz="1200" b="0" dirty="0"/>
              <a:t>.</a:t>
            </a:r>
          </a:p>
          <a:p>
            <a:pPr>
              <a:buNone/>
            </a:pPr>
            <a:r>
              <a:rPr lang="ko-KR" altLang="en-US" sz="1200" b="0" dirty="0"/>
              <a:t>이 솔루션의 핵심은 추론</a:t>
            </a:r>
            <a:r>
              <a:rPr lang="en-US" altLang="ko-KR" sz="1200" b="0" dirty="0"/>
              <a:t>, </a:t>
            </a:r>
            <a:r>
              <a:rPr lang="ko-KR" altLang="en-US" sz="1200" b="0" dirty="0"/>
              <a:t>계획 및 메모리를 프로세스에 통합하는 강력한 대규모 언어 모델</a:t>
            </a:r>
            <a:r>
              <a:rPr lang="en-US" altLang="ko-KR" sz="1200" b="0" dirty="0"/>
              <a:t>(LLM)</a:t>
            </a:r>
            <a:r>
              <a:rPr lang="ko-KR" altLang="en-US" sz="1200" b="0" dirty="0"/>
              <a:t>입니다</a:t>
            </a:r>
            <a:r>
              <a:rPr lang="en-US" altLang="ko-KR" sz="1200" b="0" dirty="0"/>
              <a:t>. SQL </a:t>
            </a:r>
            <a:r>
              <a:rPr lang="ko-KR" altLang="en-US" sz="1200" b="0" dirty="0"/>
              <a:t>생성</a:t>
            </a:r>
            <a:r>
              <a:rPr lang="en-US" altLang="ko-KR" sz="1200" b="0" dirty="0"/>
              <a:t>, </a:t>
            </a:r>
            <a:r>
              <a:rPr lang="ko-KR" altLang="en-US" sz="1200" b="0" dirty="0"/>
              <a:t>실행 및 수정을 위한 특수 도구와 함께 작동하여 상호 작용이 원활하고 직관적입니다</a:t>
            </a:r>
            <a:r>
              <a:rPr lang="en-US" altLang="ko-KR" sz="1200" b="0" dirty="0"/>
              <a:t>. </a:t>
            </a:r>
            <a:r>
              <a:rPr lang="ko-KR" altLang="en-US" sz="1200" b="0" dirty="0"/>
              <a:t>또한 데이터베이스에 직접 연결되므로 사용자는 실시간 응답과 인사이트를 얻을 수 있습니다</a:t>
            </a:r>
            <a:r>
              <a:rPr lang="en-US" altLang="ko-KR" sz="1200" b="0" dirty="0"/>
              <a:t>.</a:t>
            </a:r>
          </a:p>
          <a:p>
            <a:pPr>
              <a:buNone/>
            </a:pPr>
            <a:r>
              <a:rPr lang="ko-KR" altLang="en-US" sz="1200" b="0" dirty="0"/>
              <a:t>고객에게 제공되는 이점은 명확합니다</a:t>
            </a:r>
            <a:r>
              <a:rPr lang="en-US" altLang="ko-KR" sz="1200" b="0" dirty="0"/>
              <a:t>.</a:t>
            </a:r>
          </a:p>
          <a:p>
            <a:pPr>
              <a:buNone/>
            </a:pPr>
            <a:r>
              <a:rPr lang="ko-KR" altLang="en-US" sz="1200" b="0" dirty="0"/>
              <a:t>첫째</a:t>
            </a:r>
            <a:r>
              <a:rPr lang="en-US" altLang="ko-KR" sz="1200" b="0" dirty="0"/>
              <a:t>, </a:t>
            </a:r>
            <a:r>
              <a:rPr lang="ko-KR" altLang="en-US" sz="1200" b="0" dirty="0"/>
              <a:t>데이터 접근이 민주화됩니다</a:t>
            </a:r>
            <a:r>
              <a:rPr lang="en-US" altLang="ko-KR" sz="1200" b="0" dirty="0"/>
              <a:t>. SQL </a:t>
            </a:r>
            <a:r>
              <a:rPr lang="ko-KR" altLang="en-US" sz="1200" b="0" dirty="0"/>
              <a:t>전문 지식 여부와 관계없이 누구나 이제 손쉽게 데이터베이스를 쿼리할 수 있습니다</a:t>
            </a:r>
            <a:r>
              <a:rPr lang="en-US" altLang="ko-KR" sz="1200" b="0" dirty="0"/>
              <a:t>.</a:t>
            </a:r>
          </a:p>
          <a:p>
            <a:pPr>
              <a:buNone/>
            </a:pPr>
            <a:r>
              <a:rPr lang="ko-KR" altLang="en-US" sz="1200" b="0" dirty="0"/>
              <a:t>둘째</a:t>
            </a:r>
            <a:r>
              <a:rPr lang="en-US" altLang="ko-KR" sz="1200" b="0" dirty="0"/>
              <a:t>, </a:t>
            </a:r>
            <a:r>
              <a:rPr lang="ko-KR" altLang="en-US" sz="1200" b="0" dirty="0"/>
              <a:t>생산성이 향상됩니다</a:t>
            </a:r>
            <a:r>
              <a:rPr lang="en-US" altLang="ko-KR" sz="1200" b="0" dirty="0"/>
              <a:t>. </a:t>
            </a:r>
            <a:r>
              <a:rPr lang="ko-KR" altLang="en-US" sz="1200" b="0" dirty="0"/>
              <a:t>복잡한 </a:t>
            </a:r>
            <a:r>
              <a:rPr lang="en-US" altLang="ko-KR" sz="1200" b="0" dirty="0"/>
              <a:t>SQL </a:t>
            </a:r>
            <a:r>
              <a:rPr lang="ko-KR" altLang="en-US" sz="1200" b="0" dirty="0"/>
              <a:t>쿼리를 작성하는 데 시간을 낭비하는 대신</a:t>
            </a:r>
            <a:r>
              <a:rPr lang="en-US" altLang="ko-KR" sz="1200" b="0" dirty="0"/>
              <a:t>, </a:t>
            </a:r>
            <a:r>
              <a:rPr lang="ko-KR" altLang="en-US" sz="1200" b="0" dirty="0"/>
              <a:t>사용자는 더 빠르게 인사이트를 얻는 데 집중할 수 있습니다</a:t>
            </a:r>
            <a:r>
              <a:rPr lang="en-US" altLang="ko-KR" sz="1200" b="0" dirty="0"/>
              <a:t>.</a:t>
            </a:r>
          </a:p>
          <a:p>
            <a:pPr>
              <a:buNone/>
            </a:pPr>
            <a:r>
              <a:rPr lang="ko-KR" altLang="en-US" sz="1200" b="0" dirty="0"/>
              <a:t>셋째</a:t>
            </a:r>
            <a:r>
              <a:rPr lang="en-US" altLang="ko-KR" sz="1200" b="0" dirty="0"/>
              <a:t>, </a:t>
            </a:r>
            <a:r>
              <a:rPr lang="ko-KR" altLang="en-US" sz="1200" b="0" dirty="0"/>
              <a:t>오류가 줄어듭니다</a:t>
            </a:r>
            <a:r>
              <a:rPr lang="en-US" altLang="ko-KR" sz="1200" b="0" dirty="0"/>
              <a:t>. </a:t>
            </a:r>
            <a:r>
              <a:rPr lang="ko-KR" altLang="en-US" sz="1200" b="0" dirty="0"/>
              <a:t>쿼리 생성 및 구문 검증을 자동으로 처리하여 모호성을 최소화하고 정확성을 보장합니다</a:t>
            </a:r>
            <a:r>
              <a:rPr lang="en-US" altLang="ko-KR" sz="1200" b="0" dirty="0"/>
              <a:t>.</a:t>
            </a:r>
          </a:p>
          <a:p>
            <a:pPr>
              <a:buNone/>
            </a:pPr>
            <a:r>
              <a:rPr lang="ko-KR" altLang="en-US" sz="1200" b="0" dirty="0"/>
              <a:t>앞으로 </a:t>
            </a:r>
            <a:r>
              <a:rPr lang="en-US" altLang="ko-KR" sz="1200" b="0" dirty="0"/>
              <a:t>SQL </a:t>
            </a:r>
            <a:r>
              <a:rPr lang="ko-KR" altLang="en-US" sz="1200" b="0" dirty="0"/>
              <a:t>설명 기능</a:t>
            </a:r>
            <a:r>
              <a:rPr lang="en-US" altLang="ko-KR" sz="1200" b="0" dirty="0"/>
              <a:t>, </a:t>
            </a:r>
            <a:r>
              <a:rPr lang="ko-KR" altLang="en-US" sz="1200" b="0" dirty="0"/>
              <a:t>스키마 연결과 같은 더욱 발전된 기능을 통해 이 </a:t>
            </a:r>
            <a:r>
              <a:rPr lang="en-US" altLang="ko-KR" sz="1200" b="0" dirty="0"/>
              <a:t>AI </a:t>
            </a:r>
            <a:r>
              <a:rPr lang="ko-KR" altLang="en-US" sz="1200" b="0" dirty="0"/>
              <a:t>비서를 더욱 강력하게 만들 수 있게 되어 기쁩니다</a:t>
            </a:r>
            <a:r>
              <a:rPr lang="en-US" altLang="ko-KR" sz="1200" b="0" dirty="0"/>
              <a:t>. </a:t>
            </a:r>
            <a:r>
              <a:rPr lang="ko-KR" altLang="en-US" sz="1200" b="0" dirty="0"/>
              <a:t>이는 데이터베이스를 진정한 대화형 환경으로 만들고 사용하기 쉽게 만드는 데 큰 진전입니다</a:t>
            </a:r>
            <a:r>
              <a:rPr lang="en-US" altLang="ko-KR" sz="1200" b="0" dirty="0"/>
              <a:t>.</a:t>
            </a:r>
            <a:endParaRPr lang="en-US" altLang="ko-KR" b="0" dirty="0"/>
          </a:p>
        </p:txBody>
      </p:sp>
      <p:sp>
        <p:nvSpPr>
          <p:cNvPr id="4" name="슬라이드 번호 개체 틀 3">
            <a:extLst>
              <a:ext uri="{FF2B5EF4-FFF2-40B4-BE49-F238E27FC236}">
                <a16:creationId xmlns:a16="http://schemas.microsoft.com/office/drawing/2014/main" id="{3AE8D3B9-2548-4ED1-B612-7A9F797B777E}"/>
              </a:ext>
            </a:extLst>
          </p:cNvPr>
          <p:cNvSpPr>
            <a:spLocks noGrp="1"/>
          </p:cNvSpPr>
          <p:nvPr>
            <p:ph type="sldNum" sz="quarter" idx="5"/>
          </p:nvPr>
        </p:nvSpPr>
        <p:spPr/>
        <p:txBody>
          <a:bodyPr/>
          <a:lstStyle/>
          <a:p>
            <a:fld id="{9EDC5964-3162-43B5-B1EC-63C8D166D7D3}" type="slidenum">
              <a:rPr lang="en-US" smtClean="0"/>
              <a:pPr/>
              <a:t>9</a:t>
            </a:fld>
            <a:endParaRPr lang="en-US" dirty="0"/>
          </a:p>
        </p:txBody>
      </p:sp>
    </p:spTree>
    <p:extLst>
      <p:ext uri="{BB962C8B-B14F-4D97-AF65-F5344CB8AC3E}">
        <p14:creationId xmlns:p14="http://schemas.microsoft.com/office/powerpoint/2010/main" val="1410933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데이터 소스는 저장소에 대한 접근이 가능 </a:t>
            </a:r>
            <a:endParaRPr kumimoji="1" lang="en-US" altLang="ko-KR" dirty="0"/>
          </a:p>
          <a:p>
            <a:r>
              <a:rPr kumimoji="1" lang="ko-KR" altLang="en-US" dirty="0"/>
              <a:t>지식기반 </a:t>
            </a:r>
            <a:r>
              <a:rPr kumimoji="1" lang="ko-KR" altLang="en-US" dirty="0" err="1"/>
              <a:t>벡터스토리지화</a:t>
            </a:r>
            <a:endParaRPr kumimoji="1" lang="en-US" altLang="ko-KR" dirty="0"/>
          </a:p>
          <a:p>
            <a:r>
              <a:rPr kumimoji="1" lang="ko-KR" altLang="en-US" dirty="0"/>
              <a:t>오브젝트 스토리지 자동으로 </a:t>
            </a:r>
            <a:r>
              <a:rPr kumimoji="1" lang="en-US" altLang="ko-KR" dirty="0"/>
              <a:t>ingest </a:t>
            </a:r>
          </a:p>
          <a:p>
            <a:r>
              <a:rPr kumimoji="1" lang="ko-KR" altLang="en-US" dirty="0"/>
              <a:t>오픈 </a:t>
            </a:r>
            <a:r>
              <a:rPr kumimoji="1" lang="ko-KR" altLang="en-US" dirty="0" err="1"/>
              <a:t>서치</a:t>
            </a:r>
            <a:r>
              <a:rPr kumimoji="1" lang="ko-KR" altLang="en-US" dirty="0"/>
              <a:t> 자동화 데이터</a:t>
            </a:r>
            <a:endParaRPr kumimoji="1" lang="en-US" altLang="ko-KR" dirty="0"/>
          </a:p>
          <a:p>
            <a:r>
              <a:rPr kumimoji="1" lang="ko-KR" altLang="en-US" dirty="0"/>
              <a:t>오라클 벡터 </a:t>
            </a:r>
            <a:r>
              <a:rPr kumimoji="1" lang="ko-KR" altLang="en-US" dirty="0" err="1"/>
              <a:t>디비</a:t>
            </a:r>
            <a:r>
              <a:rPr kumimoji="1" lang="ko-KR" altLang="en-US" dirty="0"/>
              <a:t> </a:t>
            </a:r>
            <a:r>
              <a:rPr kumimoji="1" lang="en-US" altLang="ko-KR" dirty="0"/>
              <a:t>(MySQL</a:t>
            </a:r>
            <a:r>
              <a:rPr kumimoji="1" lang="ko-KR" altLang="en-US" dirty="0"/>
              <a:t>도 지원</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1942881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5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6.png"/><Relationship Id="rId1" Type="http://schemas.openxmlformats.org/officeDocument/2006/relationships/slideMaster" Target="../slideMasters/slideMaster2.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6.png"/><Relationship Id="rId1" Type="http://schemas.openxmlformats.org/officeDocument/2006/relationships/slideMaster" Target="../slideMasters/slideMaster2.xml"/><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Master" Target="../slideMasters/slideMaster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Master" Target="../slideMasters/slideMaster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2.xml"/><Relationship Id="rId5" Type="http://schemas.openxmlformats.org/officeDocument/2006/relationships/image" Target="../media/image79.png"/><Relationship Id="rId4" Type="http://schemas.openxmlformats.org/officeDocument/2006/relationships/image" Target="../media/image7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Master" Target="../slideMasters/slideMaster3.xml"/><Relationship Id="rId4" Type="http://schemas.openxmlformats.org/officeDocument/2006/relationships/image" Target="../media/image83.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51.sv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83.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Master" Target="../slideMasters/slideMaster3.xml"/><Relationship Id="rId5" Type="http://schemas.openxmlformats.org/officeDocument/2006/relationships/image" Target="../media/image1.emf"/><Relationship Id="rId4" Type="http://schemas.openxmlformats.org/officeDocument/2006/relationships/image" Target="../media/image51.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7.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0.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95.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1.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1.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6.png"/><Relationship Id="rId1" Type="http://schemas.openxmlformats.org/officeDocument/2006/relationships/slideMaster" Target="../slideMasters/slideMaster3.xml"/><Relationship Id="rId4" Type="http://schemas.openxmlformats.org/officeDocument/2006/relationships/image" Target="../media/image107.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9.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Left middle title and sub ">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1998" y="2471026"/>
            <a:ext cx="4846320" cy="822960"/>
          </a:xfrm>
        </p:spPr>
        <p:txBody>
          <a:bodyPr/>
          <a:lstStyle>
            <a:lvl1pPr algn="l">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365046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Left middle title and sub ">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471026"/>
            <a:ext cx="4846320" cy="822960"/>
          </a:xfrm>
        </p:spPr>
        <p:txBody>
          <a:bodyP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14715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Left middle 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a:t>
            </a:r>
            <a:br>
              <a:rPr lang="en-US" dirty="0"/>
            </a:br>
            <a:r>
              <a:rPr lang="en-US" dirty="0"/>
              <a:t>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9210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Left middle titl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6251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6621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6591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26178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98622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ight - Title 1 Column">
    <p:bg>
      <p:bgPr>
        <a:solidFill>
          <a:srgbClr val="324345"/>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a:extLst>
              <a:ext uri="{FF2B5EF4-FFF2-40B4-BE49-F238E27FC236}">
                <a16:creationId xmlns:a16="http://schemas.microsoft.com/office/drawing/2014/main" id="{A2F3E8CE-C909-C8BF-2752-401371FA89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3" name="Picture 2">
            <a:extLst>
              <a:ext uri="{FF2B5EF4-FFF2-40B4-BE49-F238E27FC236}">
                <a16:creationId xmlns:a16="http://schemas.microsoft.com/office/drawing/2014/main" id="{74B919DA-AD40-9D42-08A1-01B063A56A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
        <p:nvSpPr>
          <p:cNvPr id="12" name="Date Placeholder 11">
            <a:extLst>
              <a:ext uri="{FF2B5EF4-FFF2-40B4-BE49-F238E27FC236}">
                <a16:creationId xmlns:a16="http://schemas.microsoft.com/office/drawing/2014/main" id="{606861DA-7584-5DED-5579-268C0B28BC57}"/>
              </a:ext>
            </a:extLst>
          </p:cNvPr>
          <p:cNvSpPr>
            <a:spLocks noGrp="1"/>
          </p:cNvSpPr>
          <p:nvPr>
            <p:ph type="dt" sz="half" idx="14"/>
          </p:nvPr>
        </p:nvSpPr>
        <p:spPr/>
        <p:txBody>
          <a:bodyPr/>
          <a:lstStyle/>
          <a:p>
            <a:r>
              <a:rPr lang="en-US"/>
              <a:t>[Date]</a:t>
            </a:r>
            <a:endParaRPr lang="en-US" dirty="0"/>
          </a:p>
        </p:txBody>
      </p:sp>
      <p:sp>
        <p:nvSpPr>
          <p:cNvPr id="14" name="Footer Placeholder 13">
            <a:extLst>
              <a:ext uri="{FF2B5EF4-FFF2-40B4-BE49-F238E27FC236}">
                <a16:creationId xmlns:a16="http://schemas.microsoft.com/office/drawing/2014/main" id="{12E37500-C38B-DE6A-F98E-C23A0C75BAF9}"/>
              </a:ext>
            </a:extLst>
          </p:cNvPr>
          <p:cNvSpPr>
            <a:spLocks noGrp="1"/>
          </p:cNvSpPr>
          <p:nvPr>
            <p:ph type="ftr" sz="quarter" idx="15"/>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15" name="Slide Number Placeholder 14">
            <a:extLst>
              <a:ext uri="{FF2B5EF4-FFF2-40B4-BE49-F238E27FC236}">
                <a16:creationId xmlns:a16="http://schemas.microsoft.com/office/drawing/2014/main" id="{6DC2E4BF-9B04-F17F-D682-A7328976105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6421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ight - Title 2 Column">
    <p:bg>
      <p:bgPr>
        <a:solidFill>
          <a:srgbClr val="32434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 name="Picture 1" descr="A picture containing yellow, astronomy&#10;&#10;Description automatically generated">
            <a:extLst>
              <a:ext uri="{FF2B5EF4-FFF2-40B4-BE49-F238E27FC236}">
                <a16:creationId xmlns:a16="http://schemas.microsoft.com/office/drawing/2014/main" id="{5E190602-8252-F571-BC64-4E894C01CA4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3" name="Picture 2">
            <a:extLst>
              <a:ext uri="{FF2B5EF4-FFF2-40B4-BE49-F238E27FC236}">
                <a16:creationId xmlns:a16="http://schemas.microsoft.com/office/drawing/2014/main" id="{8FFF440B-5E06-4171-CD7D-6B9A05207A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742958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Pattern_Air_Text">
    <p:bg>
      <p:bgPr>
        <a:solidFill>
          <a:srgbClr val="324345"/>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1ABB6BA4-D208-28CB-087D-516479D6E4C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3FC63937-6121-590D-BD91-36DE48A9C618}"/>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035696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324345"/>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3" name="Picture 2">
            <a:extLst>
              <a:ext uri="{FF2B5EF4-FFF2-40B4-BE49-F238E27FC236}">
                <a16:creationId xmlns:a16="http://schemas.microsoft.com/office/drawing/2014/main" id="{75C65ABE-7869-C350-36B3-5D189C39047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5" name="Picture 4">
            <a:extLst>
              <a:ext uri="{FF2B5EF4-FFF2-40B4-BE49-F238E27FC236}">
                <a16:creationId xmlns:a16="http://schemas.microsoft.com/office/drawing/2014/main" id="{CDEBF261-3D1E-C08E-9283-81ADB1E1ECE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1608388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rgbClr val="3243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23074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Pr>
        <a:solidFill>
          <a:srgbClr val="3243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68870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 3 Column">
    <p:bg>
      <p:bgPr>
        <a:solidFill>
          <a:srgbClr val="32434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63142888-08C4-0C07-9E6B-884BF53E1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910C8914-578A-2FBC-39B3-CEA9DEAC95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71264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Pr>
        <a:solidFill>
          <a:srgbClr val="3243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2A487F39-E0C7-1F37-27A8-3F6DF09E8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2D586595-74DA-FE7A-0762-B69F8F50002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2793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4 Column">
    <p:bg>
      <p:bgPr>
        <a:solidFill>
          <a:srgbClr val="32434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45518FE3-0BC7-3B20-F20F-4935D45862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F6593564-7C20-5A00-4CBC-BC4768D638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752198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Pr>
        <a:solidFill>
          <a:srgbClr val="32434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FCB9CAEE-1FCA-5DAC-3AEF-A19AC89B5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AD478BC7-1DE2-5B5D-7593-4578B1BCAD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33961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atabase World 2023 - Title">
    <p:bg>
      <p:bgPr>
        <a:solidFill>
          <a:srgbClr val="324345"/>
        </a:solidFill>
        <a:effectLst/>
      </p:bgPr>
    </p:bg>
    <p:spTree>
      <p:nvGrpSpPr>
        <p:cNvPr id="1" name=""/>
        <p:cNvGrpSpPr/>
        <p:nvPr/>
      </p:nvGrpSpPr>
      <p:grpSpPr>
        <a:xfrm>
          <a:off x="0" y="0"/>
          <a:ext cx="0" cy="0"/>
          <a:chOff x="0" y="0"/>
          <a:chExt cx="0" cy="0"/>
        </a:xfrm>
      </p:grpSpPr>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r>
              <a:rPr lang="en-US"/>
              <a:t>[Date]</a:t>
            </a:r>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endParaRPr lang="en-US" dirty="0"/>
          </a:p>
        </p:txBody>
      </p:sp>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bg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bg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dirty="0"/>
              <a:t>Copyright © 2023, Oracle and/or its affiliates</a:t>
            </a:r>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34309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rgbClr val="3243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pic>
        <p:nvPicPr>
          <p:cNvPr id="4" name="Picture 3" descr="A picture containing creativity, art&#10;&#10;Description automatically generated">
            <a:extLst>
              <a:ext uri="{FF2B5EF4-FFF2-40B4-BE49-F238E27FC236}">
                <a16:creationId xmlns:a16="http://schemas.microsoft.com/office/drawing/2014/main" id="{BF3039A8-C4EA-D611-7414-7EF34D28A4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6" name="Picture 5" descr="A picture containing art, design, creativity&#10;&#10;Description automatically generated">
            <a:extLst>
              <a:ext uri="{FF2B5EF4-FFF2-40B4-BE49-F238E27FC236}">
                <a16:creationId xmlns:a16="http://schemas.microsoft.com/office/drawing/2014/main" id="{06C013D5-772B-F92C-091E-34AD09867B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9886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bg>
      <p:bgPr>
        <a:solidFill>
          <a:srgbClr val="3243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6" name="Picture 5" descr="A picture containing creativity, art&#10;&#10;Description automatically generated">
            <a:extLst>
              <a:ext uri="{FF2B5EF4-FFF2-40B4-BE49-F238E27FC236}">
                <a16:creationId xmlns:a16="http://schemas.microsoft.com/office/drawing/2014/main" id="{F381D140-D209-A9B7-2358-7C38B3906A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71144"/>
          <a:stretch/>
        </p:blipFill>
        <p:spPr>
          <a:xfrm rot="10800000" flipH="1">
            <a:off x="8456849" y="1"/>
            <a:ext cx="2914840" cy="710791"/>
          </a:xfrm>
          <a:prstGeom prst="rect">
            <a:avLst/>
          </a:prstGeom>
        </p:spPr>
      </p:pic>
      <p:pic>
        <p:nvPicPr>
          <p:cNvPr id="7" name="Picture 6" descr="A picture containing art, design, creativity&#10;&#10;Description automatically generated">
            <a:extLst>
              <a:ext uri="{FF2B5EF4-FFF2-40B4-BE49-F238E27FC236}">
                <a16:creationId xmlns:a16="http://schemas.microsoft.com/office/drawing/2014/main" id="{4B77DB85-6D38-AC91-416F-06110BD4CD0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3248"/>
          <a:stretch/>
        </p:blipFill>
        <p:spPr>
          <a:xfrm flipH="1">
            <a:off x="9296400" y="0"/>
            <a:ext cx="2475299" cy="1416169"/>
          </a:xfrm>
          <a:prstGeom prst="rect">
            <a:avLst/>
          </a:prstGeom>
        </p:spPr>
      </p:pic>
    </p:spTree>
    <p:extLst>
      <p:ext uri="{BB962C8B-B14F-4D97-AF65-F5344CB8AC3E}">
        <p14:creationId xmlns:p14="http://schemas.microsoft.com/office/powerpoint/2010/main" val="109906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 Blank">
    <p:bg>
      <p:bgPr>
        <a:solidFill>
          <a:srgbClr val="324345"/>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6607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
    <p:bg>
      <p:bgPr>
        <a:solidFill>
          <a:srgbClr val="324345"/>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3" name="Picture 2">
            <a:extLst>
              <a:ext uri="{FF2B5EF4-FFF2-40B4-BE49-F238E27FC236}">
                <a16:creationId xmlns:a16="http://schemas.microsoft.com/office/drawing/2014/main" id="{051A9423-1C6A-85A3-C716-ED35D0AF2D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7813" y="-153800"/>
            <a:ext cx="1931536" cy="605094"/>
          </a:xfrm>
          <a:prstGeom prst="rect">
            <a:avLst/>
          </a:prstGeom>
        </p:spPr>
      </p:pic>
      <p:pic>
        <p:nvPicPr>
          <p:cNvPr id="4" name="Picture 3" descr="A blue x on a black background&#10;&#10;Description automatically generated with low confidence">
            <a:extLst>
              <a:ext uri="{FF2B5EF4-FFF2-40B4-BE49-F238E27FC236}">
                <a16:creationId xmlns:a16="http://schemas.microsoft.com/office/drawing/2014/main" id="{FF3759D4-F89E-13F8-FC42-9569ECF06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4008" r="6991"/>
          <a:stretch/>
        </p:blipFill>
        <p:spPr>
          <a:xfrm rot="5400000">
            <a:off x="520909" y="-690907"/>
            <a:ext cx="466675" cy="1848490"/>
          </a:xfrm>
          <a:prstGeom prst="rect">
            <a:avLst/>
          </a:prstGeom>
        </p:spPr>
      </p:pic>
    </p:spTree>
    <p:extLst>
      <p:ext uri="{BB962C8B-B14F-4D97-AF65-F5344CB8AC3E}">
        <p14:creationId xmlns:p14="http://schemas.microsoft.com/office/powerpoint/2010/main" val="43136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Title/Subtitle_Blank">
    <p:bg>
      <p:bgPr>
        <a:solidFill>
          <a:srgbClr val="3243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17E584CF-A557-A328-E243-05C092B474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8438880" y="-14551"/>
            <a:ext cx="2631822" cy="1013069"/>
          </a:xfrm>
          <a:prstGeom prst="rect">
            <a:avLst/>
          </a:prstGeom>
        </p:spPr>
      </p:pic>
      <p:pic>
        <p:nvPicPr>
          <p:cNvPr id="3" name="Picture 2" descr="A picture containing creativity, art&#10;&#10;Description automatically generated with medium confidence">
            <a:extLst>
              <a:ext uri="{FF2B5EF4-FFF2-40B4-BE49-F238E27FC236}">
                <a16:creationId xmlns:a16="http://schemas.microsoft.com/office/drawing/2014/main" id="{866B7DAF-1404-136E-5880-775F8FAA7E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629400" y="-14551"/>
            <a:ext cx="3219598" cy="605219"/>
          </a:xfrm>
          <a:prstGeom prst="rect">
            <a:avLst/>
          </a:prstGeom>
        </p:spPr>
      </p:pic>
    </p:spTree>
    <p:extLst>
      <p:ext uri="{BB962C8B-B14F-4D97-AF65-F5344CB8AC3E}">
        <p14:creationId xmlns:p14="http://schemas.microsoft.com/office/powerpoint/2010/main" val="120473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 Numbered Outline_Pillar">
    <p:bg>
      <p:bgPr>
        <a:solidFill>
          <a:srgbClr val="324345"/>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pic>
        <p:nvPicPr>
          <p:cNvPr id="2" name="Picture 1">
            <a:extLst>
              <a:ext uri="{FF2B5EF4-FFF2-40B4-BE49-F238E27FC236}">
                <a16:creationId xmlns:a16="http://schemas.microsoft.com/office/drawing/2014/main" id="{A74893F5-4C0A-A239-0253-9C6814A8D2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6556" r="35622" b="42731"/>
          <a:stretch/>
        </p:blipFill>
        <p:spPr>
          <a:xfrm rot="10800000" flipH="1">
            <a:off x="10768556" y="0"/>
            <a:ext cx="1423444" cy="1201008"/>
          </a:xfrm>
          <a:prstGeom prst="rect">
            <a:avLst/>
          </a:prstGeom>
        </p:spPr>
      </p:pic>
    </p:spTree>
    <p:extLst>
      <p:ext uri="{BB962C8B-B14F-4D97-AF65-F5344CB8AC3E}">
        <p14:creationId xmlns:p14="http://schemas.microsoft.com/office/powerpoint/2010/main" val="43760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bg>
      <p:bgPr>
        <a:solidFill>
          <a:srgbClr val="324345"/>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pic>
        <p:nvPicPr>
          <p:cNvPr id="2" name="Picture 1" descr="A picture containing yellow, astronomy&#10;&#10;Description automatically generated">
            <a:extLst>
              <a:ext uri="{FF2B5EF4-FFF2-40B4-BE49-F238E27FC236}">
                <a16:creationId xmlns:a16="http://schemas.microsoft.com/office/drawing/2014/main" id="{154089EC-D459-1906-92EA-072082DB8E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8260" y="-562731"/>
            <a:ext cx="824099" cy="1949561"/>
          </a:xfrm>
          <a:prstGeom prst="rect">
            <a:avLst/>
          </a:prstGeom>
        </p:spPr>
      </p:pic>
      <p:pic>
        <p:nvPicPr>
          <p:cNvPr id="7" name="Picture 6" descr="A picture containing design&#10;&#10;Description automatically generated">
            <a:extLst>
              <a:ext uri="{FF2B5EF4-FFF2-40B4-BE49-F238E27FC236}">
                <a16:creationId xmlns:a16="http://schemas.microsoft.com/office/drawing/2014/main" id="{BABF0C1B-7B18-2ADB-BB9F-C949528263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22671" r="56327"/>
          <a:stretch/>
        </p:blipFill>
        <p:spPr>
          <a:xfrm>
            <a:off x="11135336" y="0"/>
            <a:ext cx="1056664" cy="1712500"/>
          </a:xfrm>
          <a:prstGeom prst="rect">
            <a:avLst/>
          </a:prstGeom>
        </p:spPr>
      </p:pic>
    </p:spTree>
    <p:extLst>
      <p:ext uri="{BB962C8B-B14F-4D97-AF65-F5344CB8AC3E}">
        <p14:creationId xmlns:p14="http://schemas.microsoft.com/office/powerpoint/2010/main" val="61377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Light - Data Texture 07 Blank">
    <p:bg>
      <p:bgPr>
        <a:solidFill>
          <a:srgbClr val="324345"/>
        </a:solidFill>
        <a:effectLst/>
      </p:bgPr>
    </p:bg>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1195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Light - Data Texture White">
    <p:bg>
      <p:bgPr>
        <a:solidFill>
          <a:srgbClr val="32434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57389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Logo Wall_Air">
    <p:bg>
      <p:bgPr>
        <a:solidFill>
          <a:srgbClr val="324345"/>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pic>
        <p:nvPicPr>
          <p:cNvPr id="2" name="Picture 1">
            <a:extLst>
              <a:ext uri="{FF2B5EF4-FFF2-40B4-BE49-F238E27FC236}">
                <a16:creationId xmlns:a16="http://schemas.microsoft.com/office/drawing/2014/main" id="{44FCA6F2-7C22-3586-9E41-BDE46EAB94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99498"/>
            <a:ext cx="1460091" cy="1834374"/>
          </a:xfrm>
          <a:prstGeom prst="rect">
            <a:avLst/>
          </a:prstGeom>
        </p:spPr>
      </p:pic>
      <p:pic>
        <p:nvPicPr>
          <p:cNvPr id="4" name="Picture 3">
            <a:extLst>
              <a:ext uri="{FF2B5EF4-FFF2-40B4-BE49-F238E27FC236}">
                <a16:creationId xmlns:a16="http://schemas.microsoft.com/office/drawing/2014/main" id="{2AB7B7F4-DFC8-7B09-2787-F1E5BD54EF3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9881"/>
            <a:ext cx="2468147" cy="411480"/>
          </a:xfrm>
          <a:prstGeom prst="rect">
            <a:avLst/>
          </a:prstGeom>
        </p:spPr>
      </p:pic>
    </p:spTree>
    <p:extLst>
      <p:ext uri="{BB962C8B-B14F-4D97-AF65-F5344CB8AC3E}">
        <p14:creationId xmlns:p14="http://schemas.microsoft.com/office/powerpoint/2010/main" val="391018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_Logo Wall_Air">
    <p:bg>
      <p:bgPr>
        <a:solidFill>
          <a:srgbClr val="324345"/>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pic>
        <p:nvPicPr>
          <p:cNvPr id="3" name="Picture 2">
            <a:extLst>
              <a:ext uri="{FF2B5EF4-FFF2-40B4-BE49-F238E27FC236}">
                <a16:creationId xmlns:a16="http://schemas.microsoft.com/office/drawing/2014/main" id="{379B13A6-55AC-088F-7525-5BA9FE81DD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815" t="45767" r="19420" b="-23714"/>
          <a:stretch/>
        </p:blipFill>
        <p:spPr>
          <a:xfrm>
            <a:off x="10216767" y="0"/>
            <a:ext cx="1975233" cy="1687989"/>
          </a:xfrm>
          <a:prstGeom prst="rect">
            <a:avLst/>
          </a:prstGeom>
        </p:spPr>
      </p:pic>
      <p:pic>
        <p:nvPicPr>
          <p:cNvPr id="5" name="Picture 4">
            <a:extLst>
              <a:ext uri="{FF2B5EF4-FFF2-40B4-BE49-F238E27FC236}">
                <a16:creationId xmlns:a16="http://schemas.microsoft.com/office/drawing/2014/main" id="{45811C99-5776-8BC0-8C96-43C87110F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4200" r="40568" b="-18639"/>
          <a:stretch/>
        </p:blipFill>
        <p:spPr>
          <a:xfrm rot="10800000">
            <a:off x="4954339" y="6376421"/>
            <a:ext cx="5124826" cy="482883"/>
          </a:xfrm>
          <a:prstGeom prst="rect">
            <a:avLst/>
          </a:prstGeom>
        </p:spPr>
      </p:pic>
    </p:spTree>
    <p:extLst>
      <p:ext uri="{BB962C8B-B14F-4D97-AF65-F5344CB8AC3E}">
        <p14:creationId xmlns:p14="http://schemas.microsoft.com/office/powerpoint/2010/main" val="481940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_Logo Wall_Air">
    <p:bg>
      <p:bgPr>
        <a:solidFill>
          <a:srgbClr val="324345"/>
        </a:solidFill>
        <a:effectLst/>
      </p:bgPr>
    </p:bg>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3"/>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3"/>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3"/>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3"/>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358982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358982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358982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358982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9B13A6-55AC-088F-7525-5BA9FE81DD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815" t="45767" r="19420" b="-23714"/>
          <a:stretch/>
        </p:blipFill>
        <p:spPr>
          <a:xfrm>
            <a:off x="10216767" y="0"/>
            <a:ext cx="1975233" cy="1687989"/>
          </a:xfrm>
          <a:prstGeom prst="rect">
            <a:avLst/>
          </a:prstGeom>
        </p:spPr>
      </p:pic>
      <p:pic>
        <p:nvPicPr>
          <p:cNvPr id="5" name="Picture 4">
            <a:extLst>
              <a:ext uri="{FF2B5EF4-FFF2-40B4-BE49-F238E27FC236}">
                <a16:creationId xmlns:a16="http://schemas.microsoft.com/office/drawing/2014/main" id="{45811C99-5776-8BC0-8C96-43C87110F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4200" r="40568" b="-18639"/>
          <a:stretch/>
        </p:blipFill>
        <p:spPr>
          <a:xfrm rot="10800000">
            <a:off x="4954339" y="6376421"/>
            <a:ext cx="5124826" cy="482883"/>
          </a:xfrm>
          <a:prstGeom prst="rect">
            <a:avLst/>
          </a:prstGeom>
        </p:spPr>
      </p:pic>
      <p:sp>
        <p:nvSpPr>
          <p:cNvPr id="6" name="Content Placeholder 4">
            <a:extLst>
              <a:ext uri="{FF2B5EF4-FFF2-40B4-BE49-F238E27FC236}">
                <a16:creationId xmlns:a16="http://schemas.microsoft.com/office/drawing/2014/main" id="{CC477F09-18A7-F38D-69D5-1FEBD6E22F94}"/>
              </a:ext>
            </a:extLst>
          </p:cNvPr>
          <p:cNvSpPr>
            <a:spLocks noGrp="1" noChangeAspect="1"/>
          </p:cNvSpPr>
          <p:nvPr>
            <p:ph sz="quarter" idx="40" hasCustomPrompt="1"/>
          </p:nvPr>
        </p:nvSpPr>
        <p:spPr>
          <a:xfrm>
            <a:off x="809625" y="3786178"/>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8" name="Content Placeholder 4">
            <a:extLst>
              <a:ext uri="{FF2B5EF4-FFF2-40B4-BE49-F238E27FC236}">
                <a16:creationId xmlns:a16="http://schemas.microsoft.com/office/drawing/2014/main" id="{B087FAEE-8D8F-3A41-C8F8-27794A466105}"/>
              </a:ext>
            </a:extLst>
          </p:cNvPr>
          <p:cNvSpPr>
            <a:spLocks noGrp="1" noChangeAspect="1"/>
          </p:cNvSpPr>
          <p:nvPr>
            <p:ph sz="quarter" idx="41" hasCustomPrompt="1"/>
          </p:nvPr>
        </p:nvSpPr>
        <p:spPr>
          <a:xfrm>
            <a:off x="3585482" y="3786178"/>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9" name="Content Placeholder 4">
            <a:extLst>
              <a:ext uri="{FF2B5EF4-FFF2-40B4-BE49-F238E27FC236}">
                <a16:creationId xmlns:a16="http://schemas.microsoft.com/office/drawing/2014/main" id="{D7D12780-1006-13D1-09BC-EFD67F692819}"/>
              </a:ext>
            </a:extLst>
          </p:cNvPr>
          <p:cNvSpPr>
            <a:spLocks noGrp="1" noChangeAspect="1"/>
          </p:cNvSpPr>
          <p:nvPr>
            <p:ph sz="quarter" idx="42" hasCustomPrompt="1"/>
          </p:nvPr>
        </p:nvSpPr>
        <p:spPr>
          <a:xfrm>
            <a:off x="6372225" y="3786178"/>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10" name="Content Placeholder 4">
            <a:extLst>
              <a:ext uri="{FF2B5EF4-FFF2-40B4-BE49-F238E27FC236}">
                <a16:creationId xmlns:a16="http://schemas.microsoft.com/office/drawing/2014/main" id="{B84A0A15-BF55-1767-0A25-FE7A517DA7A8}"/>
              </a:ext>
            </a:extLst>
          </p:cNvPr>
          <p:cNvSpPr>
            <a:spLocks noGrp="1" noChangeAspect="1"/>
          </p:cNvSpPr>
          <p:nvPr>
            <p:ph sz="quarter" idx="43" hasCustomPrompt="1"/>
          </p:nvPr>
        </p:nvSpPr>
        <p:spPr>
          <a:xfrm>
            <a:off x="9169853" y="3786178"/>
            <a:ext cx="2167128" cy="1992079"/>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810798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ght - Divider_Pillar">
    <p:bg>
      <p:bgPr>
        <a:solidFill>
          <a:srgbClr val="32434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green circle with black background&#10;&#10;Description automatically generated with medium confidence">
            <a:extLst>
              <a:ext uri="{FF2B5EF4-FFF2-40B4-BE49-F238E27FC236}">
                <a16:creationId xmlns:a16="http://schemas.microsoft.com/office/drawing/2014/main" id="{B7812F62-1739-C1AC-89C7-54EC5722EF3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0"/>
          <a:stretch/>
        </p:blipFill>
        <p:spPr>
          <a:xfrm>
            <a:off x="7220229" y="5101493"/>
            <a:ext cx="3689091" cy="1791531"/>
          </a:xfrm>
          <a:prstGeom prst="rect">
            <a:avLst/>
          </a:prstGeom>
        </p:spPr>
      </p:pic>
      <p:pic>
        <p:nvPicPr>
          <p:cNvPr id="10" name="Picture 9">
            <a:extLst>
              <a:ext uri="{FF2B5EF4-FFF2-40B4-BE49-F238E27FC236}">
                <a16:creationId xmlns:a16="http://schemas.microsoft.com/office/drawing/2014/main" id="{8F103135-668F-4957-D048-8CA271217CE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725892" y="4271687"/>
            <a:ext cx="4107970" cy="2601456"/>
          </a:xfrm>
          <a:prstGeom prst="rect">
            <a:avLst/>
          </a:prstGeom>
        </p:spPr>
      </p:pic>
      <p:pic>
        <p:nvPicPr>
          <p:cNvPr id="13" name="Picture 12" descr="A picture containing moon&#10;&#10;Description automatically generated">
            <a:extLst>
              <a:ext uri="{FF2B5EF4-FFF2-40B4-BE49-F238E27FC236}">
                <a16:creationId xmlns:a16="http://schemas.microsoft.com/office/drawing/2014/main" id="{0E8D4F38-BBF3-37AE-000A-0165CEBB762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27104" r="40427"/>
          <a:stretch/>
        </p:blipFill>
        <p:spPr>
          <a:xfrm>
            <a:off x="10448938" y="0"/>
            <a:ext cx="1755419" cy="2808725"/>
          </a:xfrm>
          <a:prstGeom prst="rect">
            <a:avLst/>
          </a:prstGeom>
        </p:spPr>
      </p:pic>
      <p:pic>
        <p:nvPicPr>
          <p:cNvPr id="14" name="Picture 13" descr="A picture containing graphics, creativity, art, design&#10;&#10;Description automatically generated">
            <a:extLst>
              <a:ext uri="{FF2B5EF4-FFF2-40B4-BE49-F238E27FC236}">
                <a16:creationId xmlns:a16="http://schemas.microsoft.com/office/drawing/2014/main" id="{BB0C2667-EAB5-D878-517F-BBEA90F1A10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164" t="70462" r="-13695" b="2638"/>
          <a:stretch/>
        </p:blipFill>
        <p:spPr>
          <a:xfrm>
            <a:off x="9026469" y="0"/>
            <a:ext cx="2895788" cy="886527"/>
          </a:xfrm>
          <a:prstGeom prst="rect">
            <a:avLst/>
          </a:prstGeom>
        </p:spPr>
      </p:pic>
    </p:spTree>
    <p:extLst>
      <p:ext uri="{BB962C8B-B14F-4D97-AF65-F5344CB8AC3E}">
        <p14:creationId xmlns:p14="http://schemas.microsoft.com/office/powerpoint/2010/main" val="1071937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ight - Title/Subtitle">
    <p:bg>
      <p:bgPr>
        <a:solidFill>
          <a:srgbClr val="32434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676BD8E8-E73A-2EF9-B9DA-738AE2299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7848600" y="0"/>
            <a:ext cx="2631822" cy="1013069"/>
          </a:xfrm>
          <a:prstGeom prst="rect">
            <a:avLst/>
          </a:prstGeom>
        </p:spPr>
      </p:pic>
      <p:pic>
        <p:nvPicPr>
          <p:cNvPr id="7" name="Picture 6" descr="A picture containing creativity, art&#10;&#10;Description automatically generated with medium confidence">
            <a:extLst>
              <a:ext uri="{FF2B5EF4-FFF2-40B4-BE49-F238E27FC236}">
                <a16:creationId xmlns:a16="http://schemas.microsoft.com/office/drawing/2014/main" id="{7C65D523-759B-AC55-DBF4-184AB18CB2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039120" y="0"/>
            <a:ext cx="3219598" cy="605219"/>
          </a:xfrm>
          <a:prstGeom prst="rect">
            <a:avLst/>
          </a:prstGeom>
        </p:spPr>
      </p:pic>
    </p:spTree>
    <p:extLst>
      <p:ext uri="{BB962C8B-B14F-4D97-AF65-F5344CB8AC3E}">
        <p14:creationId xmlns:p14="http://schemas.microsoft.com/office/powerpoint/2010/main" val="133977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rgbClr val="324345"/>
        </a:solidFill>
        <a:effectLst/>
      </p:bgPr>
    </p:bg>
    <p:spTree>
      <p:nvGrpSpPr>
        <p:cNvPr id="1" name=""/>
        <p:cNvGrpSpPr/>
        <p:nvPr/>
      </p:nvGrpSpPr>
      <p:grpSpPr>
        <a:xfrm>
          <a:off x="0" y="0"/>
          <a:ext cx="0" cy="0"/>
          <a:chOff x="0" y="0"/>
          <a:chExt cx="0" cy="0"/>
        </a:xfrm>
      </p:grpSpPr>
      <p:pic>
        <p:nvPicPr>
          <p:cNvPr id="4" name="Picture 3" descr="A picture containing art, light, design&#10;&#10;Description automatically generated">
            <a:extLst>
              <a:ext uri="{FF2B5EF4-FFF2-40B4-BE49-F238E27FC236}">
                <a16:creationId xmlns:a16="http://schemas.microsoft.com/office/drawing/2014/main" id="{8B7EF929-242B-7C7D-36C6-D0F5C621E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445" r="37623"/>
          <a:stretch/>
        </p:blipFill>
        <p:spPr>
          <a:xfrm>
            <a:off x="9767757" y="-9307"/>
            <a:ext cx="2424243" cy="3714312"/>
          </a:xfrm>
          <a:prstGeom prst="rect">
            <a:avLst/>
          </a:prstGeom>
        </p:spPr>
      </p:pic>
      <p:pic>
        <p:nvPicPr>
          <p:cNvPr id="5" name="Picture 4" descr="A picture containing black and white&#10;&#10;Description automatically generated with medium confidence">
            <a:extLst>
              <a:ext uri="{FF2B5EF4-FFF2-40B4-BE49-F238E27FC236}">
                <a16:creationId xmlns:a16="http://schemas.microsoft.com/office/drawing/2014/main" id="{76A3A2B6-D3A9-C190-67EA-8C75620FBB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500" b="11500"/>
          <a:stretch/>
        </p:blipFill>
        <p:spPr>
          <a:xfrm flipH="1">
            <a:off x="6296467" y="0"/>
            <a:ext cx="6101488" cy="6858000"/>
          </a:xfrm>
          <a:prstGeom prst="rect">
            <a:avLst/>
          </a:prstGeom>
        </p:spPr>
      </p:pic>
      <p:pic>
        <p:nvPicPr>
          <p:cNvPr id="6" name="Picture 5" descr="A picture containing pattern, art&#10;&#10;Description automatically generated">
            <a:extLst>
              <a:ext uri="{FF2B5EF4-FFF2-40B4-BE49-F238E27FC236}">
                <a16:creationId xmlns:a16="http://schemas.microsoft.com/office/drawing/2014/main" id="{9426AA20-9FF7-3295-915B-65491C0439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a:off x="8568048" y="5010149"/>
            <a:ext cx="2806883" cy="1847851"/>
          </a:xfrm>
          <a:prstGeom prst="rect">
            <a:avLst/>
          </a:prstGeom>
        </p:spPr>
      </p:pic>
      <p:pic>
        <p:nvPicPr>
          <p:cNvPr id="7" name="Picture 6" descr="A picture containing graphics, art&#10;&#10;Description automatically generated">
            <a:extLst>
              <a:ext uri="{FF2B5EF4-FFF2-40B4-BE49-F238E27FC236}">
                <a16:creationId xmlns:a16="http://schemas.microsoft.com/office/drawing/2014/main" id="{55CD67E0-BECB-8BA3-CAB6-B4A55F1B9007}"/>
              </a:ext>
            </a:extLst>
          </p:cNvPr>
          <p:cNvPicPr>
            <a:picLocks noChangeAspect="1"/>
          </p:cNvPicPr>
          <p:nvPr userDrawn="1"/>
        </p:nvPicPr>
        <p:blipFill rotWithShape="1">
          <a:blip r:embed="rId5">
            <a:extLst>
              <a:ext uri="{28A0092B-C50C-407E-A947-70E740481C1C}">
                <a14:useLocalDpi xmlns:a14="http://schemas.microsoft.com/office/drawing/2010/main"/>
              </a:ext>
            </a:extLst>
          </a:blip>
          <a:srcRect t="17472" r="59156" b="17472"/>
          <a:stretch/>
        </p:blipFill>
        <p:spPr>
          <a:xfrm>
            <a:off x="10987880" y="0"/>
            <a:ext cx="1204120" cy="6858000"/>
          </a:xfrm>
          <a:prstGeom prst="rect">
            <a:avLst/>
          </a:prstGeom>
        </p:spPr>
      </p:pic>
      <p:sp>
        <p:nvSpPr>
          <p:cNvPr id="8" name="TextBox 7">
            <a:extLst>
              <a:ext uri="{FF2B5EF4-FFF2-40B4-BE49-F238E27FC236}">
                <a16:creationId xmlns:a16="http://schemas.microsoft.com/office/drawing/2014/main" id="{86CEC924-597B-F324-911F-A8D7CBE645C4}"/>
              </a:ext>
            </a:extLst>
          </p:cNvPr>
          <p:cNvSpPr txBox="1"/>
          <p:nvPr userDrawn="1"/>
        </p:nvSpPr>
        <p:spPr>
          <a:xfrm>
            <a:off x="705720" y="1610218"/>
            <a:ext cx="7869011" cy="3178178"/>
          </a:xfrm>
          <a:prstGeom prst="rect">
            <a:avLst/>
          </a:prstGeom>
          <a:noFill/>
        </p:spPr>
        <p:txBody>
          <a:bodyPr wrap="square" rtlCol="0">
            <a:spAutoFit/>
          </a:bodyPr>
          <a:lstStyle/>
          <a:p>
            <a:pPr marL="0" marR="0" lvl="0" indent="0" algn="l" defTabSz="228585" rtl="0" eaLnBrk="1" fontAlgn="auto" latinLnBrk="0" hangingPunct="1">
              <a:lnSpc>
                <a:spcPct val="120000"/>
              </a:lnSpc>
              <a:spcBef>
                <a:spcPts val="0"/>
              </a:spcBef>
              <a:spcAft>
                <a:spcPts val="0"/>
              </a:spcAft>
              <a:buClrTx/>
              <a:buSzTx/>
              <a:buFontTx/>
              <a:buNone/>
              <a:tabLst/>
              <a:defRPr/>
            </a:pPr>
            <a:r>
              <a:rPr lang="en-US" sz="2100"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8" name="Title 2">
            <a:extLst>
              <a:ext uri="{FF2B5EF4-FFF2-40B4-BE49-F238E27FC236}">
                <a16:creationId xmlns:a16="http://schemas.microsoft.com/office/drawing/2014/main" id="{B202F126-D8EF-85FD-E35D-16576F57414D}"/>
              </a:ext>
            </a:extLst>
          </p:cNvPr>
          <p:cNvSpPr>
            <a:spLocks noGrp="1"/>
          </p:cNvSpPr>
          <p:nvPr>
            <p:ph type="title" hasCustomPrompt="1"/>
          </p:nvPr>
        </p:nvSpPr>
        <p:spPr>
          <a:xfrm>
            <a:off x="768875" y="182403"/>
            <a:ext cx="10671048" cy="822960"/>
          </a:xfrm>
        </p:spPr>
        <p:txBody>
          <a:bodyPr/>
          <a:lstStyle/>
          <a:p>
            <a:r>
              <a:rPr lang="en-US" dirty="0"/>
              <a:t>Safe harbor statement</a:t>
            </a:r>
          </a:p>
        </p:txBody>
      </p:sp>
      <p:sp>
        <p:nvSpPr>
          <p:cNvPr id="19" name="Slide Number Placeholder 5">
            <a:extLst>
              <a:ext uri="{FF2B5EF4-FFF2-40B4-BE49-F238E27FC236}">
                <a16:creationId xmlns:a16="http://schemas.microsoft.com/office/drawing/2014/main" id="{F49B0BF9-04F0-EDD3-B9AC-65A8699F57F4}"/>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a:t>
            </a:fld>
            <a:endParaRPr lang="en-US" dirty="0"/>
          </a:p>
        </p:txBody>
      </p:sp>
      <p:sp>
        <p:nvSpPr>
          <p:cNvPr id="20" name="Footer Placeholder 4">
            <a:extLst>
              <a:ext uri="{FF2B5EF4-FFF2-40B4-BE49-F238E27FC236}">
                <a16:creationId xmlns:a16="http://schemas.microsoft.com/office/drawing/2014/main" id="{46BA95FB-17E5-4453-4F8E-3D96869F4C1A}"/>
              </a:ext>
            </a:extLst>
          </p:cNvPr>
          <p:cNvSpPr>
            <a:spLocks noGrp="1"/>
          </p:cNvSpPr>
          <p:nvPr>
            <p:ph type="ftr" sz="quarter" idx="13"/>
          </p:nvPr>
        </p:nvSpPr>
        <p:spPr>
          <a:xfrm>
            <a:off x="1127759" y="6423978"/>
            <a:ext cx="5745379" cy="365125"/>
          </a:xfrm>
          <a:prstGeom prst="rect">
            <a:avLst/>
          </a:prstGeom>
        </p:spPr>
        <p:txBody>
          <a:bodyPr/>
          <a:lstStyle/>
          <a:p>
            <a:r>
              <a:rPr lang="en-US" dirty="0"/>
              <a:t>Oracle AI </a:t>
            </a:r>
            <a:r>
              <a:rPr lang="en-US" dirty="0" err="1"/>
              <a:t>DatabaseWorld</a:t>
            </a:r>
            <a:r>
              <a:rPr lang="en-US" dirty="0"/>
              <a:t> at AI World        Copyright © 2023, Oracle and/or its affiliates</a:t>
            </a:r>
          </a:p>
        </p:txBody>
      </p:sp>
      <p:sp>
        <p:nvSpPr>
          <p:cNvPr id="21" name="Date Placeholder 2">
            <a:extLst>
              <a:ext uri="{FF2B5EF4-FFF2-40B4-BE49-F238E27FC236}">
                <a16:creationId xmlns:a16="http://schemas.microsoft.com/office/drawing/2014/main" id="{E5AEBB5C-5F8F-61D8-4075-C49541C15EE4}"/>
              </a:ext>
            </a:extLst>
          </p:cNvPr>
          <p:cNvSpPr>
            <a:spLocks noGrp="1"/>
          </p:cNvSpPr>
          <p:nvPr>
            <p:ph type="dt" sz="half" idx="12"/>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2386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Light - Title 1 Column">
    <p:bg>
      <p:bgPr>
        <a:solidFill>
          <a:srgbClr val="32434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9F23EEA1-A4F8-3243-97D1-3758CD3B3789}" type="datetime1">
              <a:rPr lang="en-US" smtClean="0"/>
              <a:t>12/5/25</a:t>
            </a:fld>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2023,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866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Light - Title/Subtitle 3 Column">
    <p:bg>
      <p:bgPr>
        <a:solidFill>
          <a:srgbClr val="32434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3F9F1EC8-C29D-094D-A15D-4999E81FDA3B}" type="datetime1">
              <a:rPr lang="en-US" smtClean="0"/>
              <a:t>12/5/25</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5834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Full Page - Illustration 1 Sea">
    <p:bg>
      <p:bgPr>
        <a:solidFill>
          <a:schemeClr val="accent5">
            <a:lumMod val="75000"/>
          </a:schemeClr>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2D951F8B-68B8-93FD-1489-32101AECB9A3}"/>
              </a:ext>
            </a:extLst>
          </p:cNvPr>
          <p:cNvSpPr>
            <a:spLocks noChangeArrowheads="1"/>
          </p:cNvSpPr>
          <p:nvPr userDrawn="1"/>
        </p:nvSpPr>
        <p:spPr bwMode="auto">
          <a:xfrm rot="7200000">
            <a:off x="11302350" y="-3012"/>
            <a:ext cx="1212712" cy="1079505"/>
          </a:xfrm>
          <a:custGeom>
            <a:avLst/>
            <a:gdLst>
              <a:gd name="connsiteX0" fmla="*/ 0 w 1212712"/>
              <a:gd name="connsiteY0" fmla="*/ 562712 h 1079505"/>
              <a:gd name="connsiteX1" fmla="*/ 974647 w 1212712"/>
              <a:gd name="connsiteY1" fmla="*/ 0 h 1079505"/>
              <a:gd name="connsiteX2" fmla="*/ 1043339 w 1212712"/>
              <a:gd name="connsiteY2" fmla="*/ 76316 h 1079505"/>
              <a:gd name="connsiteX3" fmla="*/ 1116580 w 1212712"/>
              <a:gd name="connsiteY3" fmla="*/ 191954 h 1079505"/>
              <a:gd name="connsiteX4" fmla="*/ 1207292 w 1212712"/>
              <a:gd name="connsiteY4" fmla="*/ 579978 h 1079505"/>
              <a:gd name="connsiteX5" fmla="*/ 991926 w 1212712"/>
              <a:gd name="connsiteY5" fmla="*/ 921449 h 1079505"/>
              <a:gd name="connsiteX6" fmla="*/ 710781 w 1212712"/>
              <a:gd name="connsiteY6" fmla="*/ 1076720 h 1079505"/>
              <a:gd name="connsiteX7" fmla="*/ 390286 w 1212712"/>
              <a:gd name="connsiteY7" fmla="*/ 1004640 h 1079505"/>
              <a:gd name="connsiteX8" fmla="*/ 255315 w 1212712"/>
              <a:gd name="connsiteY8" fmla="*/ 944351 h 1079505"/>
              <a:gd name="connsiteX9" fmla="*/ 203572 w 1212712"/>
              <a:gd name="connsiteY9" fmla="*/ 915308 h 107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2" h="1079505">
                <a:moveTo>
                  <a:pt x="0" y="562712"/>
                </a:moveTo>
                <a:lnTo>
                  <a:pt x="974647" y="0"/>
                </a:lnTo>
                <a:lnTo>
                  <a:pt x="1043339" y="76316"/>
                </a:lnTo>
                <a:cubicBezTo>
                  <a:pt x="1069594" y="111073"/>
                  <a:pt x="1094108" y="149608"/>
                  <a:pt x="1116580" y="191954"/>
                </a:cubicBezTo>
                <a:cubicBezTo>
                  <a:pt x="1180258" y="311484"/>
                  <a:pt x="1229519" y="446031"/>
                  <a:pt x="1207292" y="579978"/>
                </a:cubicBezTo>
                <a:cubicBezTo>
                  <a:pt x="1185364" y="715726"/>
                  <a:pt x="1092851" y="828348"/>
                  <a:pt x="991926" y="921449"/>
                </a:cubicBezTo>
                <a:cubicBezTo>
                  <a:pt x="911427" y="995331"/>
                  <a:pt x="818313" y="1063205"/>
                  <a:pt x="710781" y="1076720"/>
                </a:cubicBezTo>
                <a:cubicBezTo>
                  <a:pt x="600545" y="1091135"/>
                  <a:pt x="491811" y="1046986"/>
                  <a:pt x="390286" y="1004640"/>
                </a:cubicBezTo>
                <a:cubicBezTo>
                  <a:pt x="345803" y="986114"/>
                  <a:pt x="300127" y="966279"/>
                  <a:pt x="255315" y="944351"/>
                </a:cubicBezTo>
                <a:lnTo>
                  <a:pt x="203572" y="915308"/>
                </a:lnTo>
                <a:close/>
              </a:path>
            </a:pathLst>
          </a:custGeom>
          <a:solidFill>
            <a:srgbClr val="DFAC50"/>
          </a:solidFill>
          <a:ln>
            <a:noFill/>
          </a:ln>
          <a:effectLst/>
        </p:spPr>
        <p:txBody>
          <a:bodyPr wrap="square" anchor="ctr">
            <a:noAutofit/>
          </a:bodyPr>
          <a:lstStyle/>
          <a:p>
            <a:endParaRPr lang="en-US"/>
          </a:p>
        </p:txBody>
      </p:sp>
      <p:pic>
        <p:nvPicPr>
          <p:cNvPr id="2" name="Picture 1">
            <a:extLst>
              <a:ext uri="{FF2B5EF4-FFF2-40B4-BE49-F238E27FC236}">
                <a16:creationId xmlns:a16="http://schemas.microsoft.com/office/drawing/2014/main" id="{2CC78BA4-5604-A858-9135-FE159E9AA55D}"/>
              </a:ext>
            </a:extLst>
          </p:cNvPr>
          <p:cNvPicPr>
            <a:picLocks noChangeAspect="1"/>
          </p:cNvPicPr>
          <p:nvPr userDrawn="1"/>
        </p:nvPicPr>
        <p:blipFill rotWithShape="1">
          <a:blip r:embed="rId2"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10668000" y="323955"/>
            <a:ext cx="1553789" cy="1124192"/>
          </a:xfrm>
          <a:prstGeom prst="rect">
            <a:avLst/>
          </a:prstGeom>
        </p:spPr>
      </p:pic>
      <p:sp>
        <p:nvSpPr>
          <p:cNvPr id="18" name="Title 1">
            <a:extLst>
              <a:ext uri="{FF2B5EF4-FFF2-40B4-BE49-F238E27FC236}">
                <a16:creationId xmlns:a16="http://schemas.microsoft.com/office/drawing/2014/main" id="{EA3F9F49-FDE4-D769-5636-702BAE57ECA7}"/>
              </a:ext>
            </a:extLst>
          </p:cNvPr>
          <p:cNvSpPr>
            <a:spLocks noGrp="1"/>
          </p:cNvSpPr>
          <p:nvPr>
            <p:ph type="title" hasCustomPrompt="1"/>
          </p:nvPr>
        </p:nvSpPr>
        <p:spPr>
          <a:xfrm>
            <a:off x="543559" y="797786"/>
            <a:ext cx="11115040" cy="365125"/>
          </a:xfrm>
          <a:prstGeom prst="rect">
            <a:avLst/>
          </a:prstGeom>
        </p:spPr>
        <p:txBody>
          <a:bodyPr lIns="0" anchor="t"/>
          <a:lstStyle>
            <a:lvl1pPr>
              <a:lnSpc>
                <a:spcPts val="2800"/>
              </a:lnSpc>
              <a:defRPr sz="2400" b="1" i="0">
                <a:solidFill>
                  <a:schemeClr val="bg2"/>
                </a:solidFill>
                <a:latin typeface="+mn-lt"/>
                <a:cs typeface="Oracle Sans Ultra Light" panose="020B0303020204020204" pitchFamily="34" charset="0"/>
              </a:defRPr>
            </a:lvl1pPr>
          </a:lstStyle>
          <a:p>
            <a:r>
              <a:rPr lang="en-US"/>
              <a:t>Main topic here – One line </a:t>
            </a:r>
          </a:p>
        </p:txBody>
      </p:sp>
      <p:sp>
        <p:nvSpPr>
          <p:cNvPr id="19" name="Text Placeholder 4">
            <a:extLst>
              <a:ext uri="{FF2B5EF4-FFF2-40B4-BE49-F238E27FC236}">
                <a16:creationId xmlns:a16="http://schemas.microsoft.com/office/drawing/2014/main" id="{FB99DD28-AD80-E150-57C3-84CE10609597}"/>
              </a:ext>
            </a:extLst>
          </p:cNvPr>
          <p:cNvSpPr>
            <a:spLocks noGrp="1"/>
          </p:cNvSpPr>
          <p:nvPr>
            <p:ph type="body" sz="quarter" idx="10"/>
          </p:nvPr>
        </p:nvSpPr>
        <p:spPr>
          <a:xfrm>
            <a:off x="542925" y="1752600"/>
            <a:ext cx="11115675" cy="4495800"/>
          </a:xfrm>
          <a:prstGeom prst="rect">
            <a:avLst/>
          </a:prstGeom>
        </p:spPr>
        <p:txBody>
          <a:bodyPr lIns="0" rIns="0"/>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222117ED-9EB6-CB73-072D-8D0A6F6021F3}"/>
              </a:ext>
            </a:extLst>
          </p:cNvPr>
          <p:cNvSpPr>
            <a:spLocks noGrp="1"/>
          </p:cNvSpPr>
          <p:nvPr>
            <p:ph type="body" sz="quarter" idx="11" hasCustomPrompt="1"/>
          </p:nvPr>
        </p:nvSpPr>
        <p:spPr>
          <a:xfrm>
            <a:off x="542924" y="1185770"/>
            <a:ext cx="11115675" cy="473075"/>
          </a:xfrm>
          <a:prstGeom prst="rect">
            <a:avLst/>
          </a:prstGeom>
        </p:spPr>
        <p:txBody>
          <a:bodyPr lIns="0"/>
          <a:lstStyle>
            <a:lvl1pPr>
              <a:defRPr sz="1300">
                <a:solidFill>
                  <a:schemeClr val="bg2"/>
                </a:solidFill>
              </a:defRPr>
            </a:lvl1pPr>
          </a:lstStyle>
          <a:p>
            <a:pPr lvl="0"/>
            <a:r>
              <a:rPr lang="en-US"/>
              <a:t>Subhead line </a:t>
            </a:r>
          </a:p>
        </p:txBody>
      </p:sp>
      <p:sp>
        <p:nvSpPr>
          <p:cNvPr id="9" name="Freeform 13">
            <a:extLst>
              <a:ext uri="{FF2B5EF4-FFF2-40B4-BE49-F238E27FC236}">
                <a16:creationId xmlns:a16="http://schemas.microsoft.com/office/drawing/2014/main" id="{8A1A819F-5A85-7F6C-1472-BAD926E13A72}"/>
              </a:ext>
            </a:extLst>
          </p:cNvPr>
          <p:cNvSpPr>
            <a:spLocks noChangeArrowheads="1"/>
          </p:cNvSpPr>
          <p:nvPr userDrawn="1"/>
        </p:nvSpPr>
        <p:spPr bwMode="auto">
          <a:xfrm rot="21044628">
            <a:off x="11232952" y="1096161"/>
            <a:ext cx="556312" cy="488928"/>
          </a:xfrm>
          <a:custGeom>
            <a:avLst/>
            <a:gdLst>
              <a:gd name="T0" fmla="*/ 4113 w 6262"/>
              <a:gd name="T1" fmla="*/ 5503 h 5504"/>
              <a:gd name="T2" fmla="*/ 2206 w 6262"/>
              <a:gd name="T3" fmla="*/ 5156 h 5504"/>
              <a:gd name="T4" fmla="*/ 1111 w 6262"/>
              <a:gd name="T5" fmla="*/ 4973 h 5504"/>
              <a:gd name="T6" fmla="*/ 448 w 6262"/>
              <a:gd name="T7" fmla="*/ 4496 h 5504"/>
              <a:gd name="T8" fmla="*/ 0 w 6262"/>
              <a:gd name="T9" fmla="*/ 3565 h 5504"/>
              <a:gd name="T10" fmla="*/ 1024 w 6262"/>
              <a:gd name="T11" fmla="*/ 3003 h 5504"/>
              <a:gd name="T12" fmla="*/ 2531 w 6262"/>
              <a:gd name="T13" fmla="*/ 3215 h 5504"/>
              <a:gd name="T14" fmla="*/ 1250 w 6262"/>
              <a:gd name="T15" fmla="*/ 1854 h 5504"/>
              <a:gd name="T16" fmla="*/ 629 w 6262"/>
              <a:gd name="T17" fmla="*/ 1140 h 5504"/>
              <a:gd name="T18" fmla="*/ 268 w 6262"/>
              <a:gd name="T19" fmla="*/ 342 h 5504"/>
              <a:gd name="T20" fmla="*/ 1594 w 6262"/>
              <a:gd name="T21" fmla="*/ 204 h 5504"/>
              <a:gd name="T22" fmla="*/ 2963 w 6262"/>
              <a:gd name="T23" fmla="*/ 1076 h 5504"/>
              <a:gd name="T24" fmla="*/ 3256 w 6262"/>
              <a:gd name="T25" fmla="*/ 1756 h 5504"/>
              <a:gd name="T26" fmla="*/ 3879 w 6262"/>
              <a:gd name="T27" fmla="*/ 2216 h 5504"/>
              <a:gd name="T28" fmla="*/ 4271 w 6262"/>
              <a:gd name="T29" fmla="*/ 1809 h 5504"/>
              <a:gd name="T30" fmla="*/ 4449 w 6262"/>
              <a:gd name="T31" fmla="*/ 1121 h 5504"/>
              <a:gd name="T32" fmla="*/ 4742 w 6262"/>
              <a:gd name="T33" fmla="*/ 0 h 5504"/>
              <a:gd name="T34" fmla="*/ 5902 w 6262"/>
              <a:gd name="T35" fmla="*/ 421 h 5504"/>
              <a:gd name="T36" fmla="*/ 5798 w 6262"/>
              <a:gd name="T37" fmla="*/ 2374 h 5504"/>
              <a:gd name="T38" fmla="*/ 4113 w 6262"/>
              <a:gd name="T39" fmla="*/ 5503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2" h="5504">
                <a:moveTo>
                  <a:pt x="4113" y="5503"/>
                </a:moveTo>
                <a:cubicBezTo>
                  <a:pt x="4113" y="5503"/>
                  <a:pt x="2717" y="5139"/>
                  <a:pt x="2206" y="5156"/>
                </a:cubicBezTo>
                <a:cubicBezTo>
                  <a:pt x="1772" y="5179"/>
                  <a:pt x="1515" y="5125"/>
                  <a:pt x="1111" y="4973"/>
                </a:cubicBezTo>
                <a:cubicBezTo>
                  <a:pt x="922" y="4891"/>
                  <a:pt x="544" y="4710"/>
                  <a:pt x="448" y="4496"/>
                </a:cubicBezTo>
                <a:cubicBezTo>
                  <a:pt x="333" y="4225"/>
                  <a:pt x="0" y="3565"/>
                  <a:pt x="0" y="3565"/>
                </a:cubicBezTo>
                <a:cubicBezTo>
                  <a:pt x="0" y="3565"/>
                  <a:pt x="739" y="2997"/>
                  <a:pt x="1024" y="3003"/>
                </a:cubicBezTo>
                <a:cubicBezTo>
                  <a:pt x="1921" y="3014"/>
                  <a:pt x="1935" y="3765"/>
                  <a:pt x="2531" y="3215"/>
                </a:cubicBezTo>
                <a:cubicBezTo>
                  <a:pt x="2827" y="2941"/>
                  <a:pt x="1450" y="2046"/>
                  <a:pt x="1250" y="1854"/>
                </a:cubicBezTo>
                <a:cubicBezTo>
                  <a:pt x="993" y="1663"/>
                  <a:pt x="781" y="1420"/>
                  <a:pt x="629" y="1140"/>
                </a:cubicBezTo>
                <a:cubicBezTo>
                  <a:pt x="499" y="887"/>
                  <a:pt x="268" y="342"/>
                  <a:pt x="268" y="342"/>
                </a:cubicBezTo>
                <a:cubicBezTo>
                  <a:pt x="268" y="342"/>
                  <a:pt x="942" y="3"/>
                  <a:pt x="1594" y="204"/>
                </a:cubicBezTo>
                <a:cubicBezTo>
                  <a:pt x="2175" y="381"/>
                  <a:pt x="2717" y="446"/>
                  <a:pt x="2963" y="1076"/>
                </a:cubicBezTo>
                <a:cubicBezTo>
                  <a:pt x="3070" y="1299"/>
                  <a:pt x="3163" y="1527"/>
                  <a:pt x="3256" y="1756"/>
                </a:cubicBezTo>
                <a:cubicBezTo>
                  <a:pt x="3361" y="2046"/>
                  <a:pt x="3547" y="2388"/>
                  <a:pt x="3879" y="2216"/>
                </a:cubicBezTo>
                <a:cubicBezTo>
                  <a:pt x="4054" y="2128"/>
                  <a:pt x="4192" y="1984"/>
                  <a:pt x="4271" y="1809"/>
                </a:cubicBezTo>
                <a:cubicBezTo>
                  <a:pt x="4373" y="1592"/>
                  <a:pt x="4421" y="1361"/>
                  <a:pt x="4449" y="1121"/>
                </a:cubicBezTo>
                <a:cubicBezTo>
                  <a:pt x="4505" y="621"/>
                  <a:pt x="4742" y="0"/>
                  <a:pt x="4742" y="0"/>
                </a:cubicBezTo>
                <a:cubicBezTo>
                  <a:pt x="4742" y="0"/>
                  <a:pt x="5626" y="68"/>
                  <a:pt x="5902" y="421"/>
                </a:cubicBezTo>
                <a:cubicBezTo>
                  <a:pt x="6261" y="991"/>
                  <a:pt x="6151" y="1826"/>
                  <a:pt x="5798" y="2374"/>
                </a:cubicBezTo>
                <a:cubicBezTo>
                  <a:pt x="4884" y="3683"/>
                  <a:pt x="4113" y="5503"/>
                  <a:pt x="4113" y="5503"/>
                </a:cubicBezTo>
              </a:path>
            </a:pathLst>
          </a:custGeom>
          <a:solidFill>
            <a:srgbClr val="C96C4E"/>
          </a:solidFill>
          <a:ln>
            <a:noFill/>
          </a:ln>
          <a:effectLst/>
        </p:spPr>
        <p:txBody>
          <a:bodyPr wrap="none" anchor="ctr"/>
          <a:lstStyle/>
          <a:p>
            <a:endParaRPr lang="en-US"/>
          </a:p>
        </p:txBody>
      </p:sp>
      <p:sp>
        <p:nvSpPr>
          <p:cNvPr id="12" name="Freeform 10">
            <a:extLst>
              <a:ext uri="{FF2B5EF4-FFF2-40B4-BE49-F238E27FC236}">
                <a16:creationId xmlns:a16="http://schemas.microsoft.com/office/drawing/2014/main" id="{1475EFBD-AAA6-73C5-4D60-A64E59FEB2E7}"/>
              </a:ext>
            </a:extLst>
          </p:cNvPr>
          <p:cNvSpPr>
            <a:spLocks noChangeArrowheads="1"/>
          </p:cNvSpPr>
          <p:nvPr userDrawn="1"/>
        </p:nvSpPr>
        <p:spPr bwMode="auto">
          <a:xfrm rot="14400000">
            <a:off x="10388029" y="990816"/>
            <a:ext cx="438318" cy="518012"/>
          </a:xfrm>
          <a:custGeom>
            <a:avLst/>
            <a:gdLst>
              <a:gd name="T0" fmla="*/ 3304 w 4948"/>
              <a:gd name="T1" fmla="*/ 2310 h 5847"/>
              <a:gd name="T2" fmla="*/ 1177 w 4948"/>
              <a:gd name="T3" fmla="*/ 5846 h 5847"/>
              <a:gd name="T4" fmla="*/ 234 w 4948"/>
              <a:gd name="T5" fmla="*/ 3521 h 5847"/>
              <a:gd name="T6" fmla="*/ 1713 w 4948"/>
              <a:gd name="T7" fmla="*/ 443 h 5847"/>
              <a:gd name="T8" fmla="*/ 2224 w 4948"/>
              <a:gd name="T9" fmla="*/ 194 h 5847"/>
              <a:gd name="T10" fmla="*/ 3767 w 4948"/>
              <a:gd name="T11" fmla="*/ 158 h 5847"/>
              <a:gd name="T12" fmla="*/ 4775 w 4948"/>
              <a:gd name="T13" fmla="*/ 1207 h 5847"/>
              <a:gd name="T14" fmla="*/ 4018 w 4948"/>
              <a:gd name="T15" fmla="*/ 1682 h 5847"/>
              <a:gd name="T16" fmla="*/ 3304 w 4948"/>
              <a:gd name="T17" fmla="*/ 2310 h 5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48" h="5847">
                <a:moveTo>
                  <a:pt x="3304" y="2310"/>
                </a:moveTo>
                <a:cubicBezTo>
                  <a:pt x="2509" y="3416"/>
                  <a:pt x="2034" y="4601"/>
                  <a:pt x="1177" y="5846"/>
                </a:cubicBezTo>
                <a:cubicBezTo>
                  <a:pt x="420" y="5253"/>
                  <a:pt x="0" y="4257"/>
                  <a:pt x="234" y="3521"/>
                </a:cubicBezTo>
                <a:cubicBezTo>
                  <a:pt x="443" y="2437"/>
                  <a:pt x="917" y="1461"/>
                  <a:pt x="1713" y="443"/>
                </a:cubicBezTo>
                <a:cubicBezTo>
                  <a:pt x="1854" y="313"/>
                  <a:pt x="2040" y="245"/>
                  <a:pt x="2224" y="194"/>
                </a:cubicBezTo>
                <a:cubicBezTo>
                  <a:pt x="2729" y="53"/>
                  <a:pt x="3271" y="0"/>
                  <a:pt x="3767" y="158"/>
                </a:cubicBezTo>
                <a:cubicBezTo>
                  <a:pt x="4064" y="254"/>
                  <a:pt x="4947" y="781"/>
                  <a:pt x="4775" y="1207"/>
                </a:cubicBezTo>
                <a:cubicBezTo>
                  <a:pt x="4707" y="1377"/>
                  <a:pt x="4176" y="1574"/>
                  <a:pt x="4018" y="1682"/>
                </a:cubicBezTo>
                <a:cubicBezTo>
                  <a:pt x="3795" y="1842"/>
                  <a:pt x="3561" y="1972"/>
                  <a:pt x="3304" y="2310"/>
                </a:cubicBezTo>
              </a:path>
            </a:pathLst>
          </a:custGeom>
          <a:solidFill>
            <a:srgbClr val="F9BA69"/>
          </a:solidFill>
          <a:ln>
            <a:noFill/>
          </a:ln>
          <a:effectLst/>
        </p:spPr>
        <p:txBody>
          <a:bodyPr wrap="none" anchor="ctr"/>
          <a:lstStyle/>
          <a:p>
            <a:endParaRPr lang="en-US"/>
          </a:p>
        </p:txBody>
      </p:sp>
      <p:sp>
        <p:nvSpPr>
          <p:cNvPr id="14" name="Freeform 13">
            <a:extLst>
              <a:ext uri="{FF2B5EF4-FFF2-40B4-BE49-F238E27FC236}">
                <a16:creationId xmlns:a16="http://schemas.microsoft.com/office/drawing/2014/main" id="{2F54D5BC-B33C-260E-EF36-F2D09F9A41D5}"/>
              </a:ext>
            </a:extLst>
          </p:cNvPr>
          <p:cNvSpPr>
            <a:spLocks noChangeArrowheads="1"/>
          </p:cNvSpPr>
          <p:nvPr userDrawn="1"/>
        </p:nvSpPr>
        <p:spPr bwMode="auto">
          <a:xfrm flipH="1">
            <a:off x="0" y="3806022"/>
            <a:ext cx="355952" cy="1016791"/>
          </a:xfrm>
          <a:custGeom>
            <a:avLst/>
            <a:gdLst>
              <a:gd name="connsiteX0" fmla="*/ 355952 w 355952"/>
              <a:gd name="connsiteY0" fmla="*/ 0 h 1016791"/>
              <a:gd name="connsiteX1" fmla="*/ 353882 w 355952"/>
              <a:gd name="connsiteY1" fmla="*/ 265 h 1016791"/>
              <a:gd name="connsiteX2" fmla="*/ 105416 w 355952"/>
              <a:gd name="connsiteY2" fmla="*/ 107899 h 1016791"/>
              <a:gd name="connsiteX3" fmla="*/ 20598 w 355952"/>
              <a:gd name="connsiteY3" fmla="*/ 287965 h 1016791"/>
              <a:gd name="connsiteX4" fmla="*/ 25048 w 355952"/>
              <a:gd name="connsiteY4" fmla="*/ 735249 h 1016791"/>
              <a:gd name="connsiteX5" fmla="*/ 161700 w 355952"/>
              <a:gd name="connsiteY5" fmla="*/ 1006428 h 1016791"/>
              <a:gd name="connsiteX6" fmla="*/ 255635 w 355952"/>
              <a:gd name="connsiteY6" fmla="*/ 1015972 h 1016791"/>
              <a:gd name="connsiteX7" fmla="*/ 355952 w 355952"/>
              <a:gd name="connsiteY7" fmla="*/ 998350 h 101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952" h="1016791">
                <a:moveTo>
                  <a:pt x="355952" y="0"/>
                </a:moveTo>
                <a:lnTo>
                  <a:pt x="353882" y="265"/>
                </a:lnTo>
                <a:cubicBezTo>
                  <a:pt x="266545" y="16516"/>
                  <a:pt x="181595" y="45957"/>
                  <a:pt x="105416" y="107899"/>
                </a:cubicBezTo>
                <a:cubicBezTo>
                  <a:pt x="53059" y="148594"/>
                  <a:pt x="33687" y="220981"/>
                  <a:pt x="20598" y="287965"/>
                </a:cubicBezTo>
                <a:cubicBezTo>
                  <a:pt x="-11340" y="438500"/>
                  <a:pt x="-3225" y="590836"/>
                  <a:pt x="25048" y="735249"/>
                </a:cubicBezTo>
                <a:cubicBezTo>
                  <a:pt x="50179" y="835726"/>
                  <a:pt x="64054" y="970775"/>
                  <a:pt x="161700" y="1006428"/>
                </a:cubicBezTo>
                <a:cubicBezTo>
                  <a:pt x="188075" y="1015792"/>
                  <a:pt x="220372" y="1018313"/>
                  <a:pt x="255635" y="1015972"/>
                </a:cubicBezTo>
                <a:lnTo>
                  <a:pt x="355952" y="998350"/>
                </a:lnTo>
                <a:close/>
              </a:path>
            </a:pathLst>
          </a:custGeom>
          <a:solidFill>
            <a:srgbClr val="B4BBAF"/>
          </a:solidFill>
          <a:ln>
            <a:noFill/>
          </a:ln>
          <a:effectLst/>
        </p:spPr>
        <p:txBody>
          <a:bodyPr wrap="square" anchor="ctr">
            <a:noAutofit/>
          </a:bodyPr>
          <a:lstStyle/>
          <a:p>
            <a:endParaRPr lang="en-US"/>
          </a:p>
        </p:txBody>
      </p:sp>
    </p:spTree>
    <p:extLst>
      <p:ext uri="{BB962C8B-B14F-4D97-AF65-F5344CB8AC3E}">
        <p14:creationId xmlns:p14="http://schemas.microsoft.com/office/powerpoint/2010/main" val="229253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ark - Title">
    <p:bg>
      <p:bgPr>
        <a:solidFill>
          <a:schemeClr val="bg1"/>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a:p>
        </p:txBody>
      </p:sp>
    </p:spTree>
    <p:extLst>
      <p:ext uri="{BB962C8B-B14F-4D97-AF65-F5344CB8AC3E}">
        <p14:creationId xmlns:p14="http://schemas.microsoft.com/office/powerpoint/2010/main" val="839670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Light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50"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29" y="4544569"/>
            <a:ext cx="5077971"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29" y="4882896"/>
            <a:ext cx="5077971"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2024</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itle">
            <a:extLst>
              <a:ext uri="{FF2B5EF4-FFF2-40B4-BE49-F238E27FC236}">
                <a16:creationId xmlns:a16="http://schemas.microsoft.com/office/drawing/2014/main" id="{B7488249-831C-3AC5-BC9E-FCF2B47F3E94}"/>
              </a:ext>
            </a:extLst>
          </p:cNvPr>
          <p:cNvSpPr>
            <a:spLocks noGrp="1" noRot="1" noMove="1" noResize="1" noEditPoints="1" noAdjustHandles="1" noChangeArrowheads="1" noChangeShapeType="1"/>
          </p:cNvSpPr>
          <p:nvPr>
            <p:ph type="ctrTitle" hasCustomPrompt="1"/>
          </p:nvPr>
        </p:nvSpPr>
        <p:spPr>
          <a:xfrm>
            <a:off x="1018029" y="2148840"/>
            <a:ext cx="6678171"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6" name="Subhead">
            <a:extLst>
              <a:ext uri="{FF2B5EF4-FFF2-40B4-BE49-F238E27FC236}">
                <a16:creationId xmlns:a16="http://schemas.microsoft.com/office/drawing/2014/main" id="{5B3BBC14-8D5C-8B45-2EF3-A4CF3E0957A3}"/>
              </a:ext>
            </a:extLst>
          </p:cNvPr>
          <p:cNvSpPr>
            <a:spLocks noGrp="1" noRot="1" noMove="1" noResize="1" noEditPoints="1" noAdjustHandles="1" noChangeArrowheads="1" noChangeShapeType="1"/>
          </p:cNvSpPr>
          <p:nvPr>
            <p:ph type="body" sz="quarter" idx="33" hasCustomPrompt="1"/>
          </p:nvPr>
        </p:nvSpPr>
        <p:spPr>
          <a:xfrm>
            <a:off x="1018029" y="3519554"/>
            <a:ext cx="6678171" cy="341247"/>
          </a:xfrm>
          <a:prstGeom prst="rect">
            <a:avLst/>
          </a:prstGeom>
          <a:noFill/>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4" name="v1.6-SN-FeildEventsBase">
            <a:extLst>
              <a:ext uri="{FF2B5EF4-FFF2-40B4-BE49-F238E27FC236}">
                <a16:creationId xmlns:a16="http://schemas.microsoft.com/office/drawing/2014/main" id="{D1EA613C-B823-8ACA-F5BE-F711A3C086B4}"/>
              </a:ext>
            </a:extLst>
          </p:cNvPr>
          <p:cNvSpPr txBox="1">
            <a:spLocks noGrp="1" noRot="1" noMove="1" noResize="1" noEditPoints="1" noAdjustHandles="1" noChangeArrowheads="1" noChangeShapeType="1"/>
          </p:cNvSpPr>
          <p:nvPr/>
        </p:nvSpPr>
        <p:spPr>
          <a:xfrm>
            <a:off x="1018029" y="6400800"/>
            <a:ext cx="1877571" cy="215444"/>
          </a:xfrm>
          <a:prstGeom prst="rect">
            <a:avLst/>
          </a:prstGeom>
          <a:noFill/>
        </p:spPr>
        <p:txBody>
          <a:bodyPr wrap="square">
            <a:spAutoFit/>
          </a:bodyPr>
          <a:lstStyle/>
          <a:p>
            <a:r>
              <a:rPr lang="en-US" sz="800" dirty="0">
                <a:noFill/>
              </a:rPr>
              <a:t>Template V1.6 | May 17 2024</a:t>
            </a:r>
          </a:p>
        </p:txBody>
      </p:sp>
    </p:spTree>
    <p:extLst>
      <p:ext uri="{BB962C8B-B14F-4D97-AF65-F5344CB8AC3E}">
        <p14:creationId xmlns:p14="http://schemas.microsoft.com/office/powerpoint/2010/main" val="646125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ark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944950" y="1132370"/>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29" y="4544569"/>
            <a:ext cx="5077971"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29" y="4882896"/>
            <a:ext cx="5077971"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4" name="Title">
            <a:extLst>
              <a:ext uri="{FF2B5EF4-FFF2-40B4-BE49-F238E27FC236}">
                <a16:creationId xmlns:a16="http://schemas.microsoft.com/office/drawing/2014/main" id="{461BB5F1-8825-7944-96EB-8445317513F5}"/>
              </a:ext>
            </a:extLst>
          </p:cNvPr>
          <p:cNvSpPr>
            <a:spLocks noGrp="1" noRot="1" noMove="1" noResize="1" noEditPoints="1" noAdjustHandles="1" noChangeArrowheads="1" noChangeShapeType="1"/>
          </p:cNvSpPr>
          <p:nvPr>
            <p:ph type="ctrTitle" hasCustomPrompt="1"/>
          </p:nvPr>
        </p:nvSpPr>
        <p:spPr>
          <a:xfrm>
            <a:off x="1018029" y="2148840"/>
            <a:ext cx="6678171"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noRot="1" noMove="1" noResize="1" noEditPoints="1" noAdjustHandles="1" noChangeArrowheads="1" noChangeShapeType="1"/>
          </p:cNvSpPr>
          <p:nvPr>
            <p:ph type="body" sz="quarter" idx="33" hasCustomPrompt="1"/>
          </p:nvPr>
        </p:nvSpPr>
        <p:spPr>
          <a:xfrm>
            <a:off x="1018029" y="3519554"/>
            <a:ext cx="6678171" cy="341247"/>
          </a:xfrm>
          <a:prstGeom prst="rect">
            <a:avLst/>
          </a:prstGeom>
          <a:noFill/>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3" name="v1.6-SN-FeildEventsBase" hidden="1">
            <a:extLst>
              <a:ext uri="{FF2B5EF4-FFF2-40B4-BE49-F238E27FC236}">
                <a16:creationId xmlns:a16="http://schemas.microsoft.com/office/drawing/2014/main" id="{03B520C1-908F-B9DC-C226-891452B114EE}"/>
              </a:ext>
            </a:extLst>
          </p:cNvPr>
          <p:cNvSpPr txBox="1">
            <a:spLocks noGrp="1" noRot="1" noMove="1" noResize="1" noEditPoints="1" noAdjustHandles="1" noChangeArrowheads="1" noChangeShapeType="1"/>
          </p:cNvSpPr>
          <p:nvPr/>
        </p:nvSpPr>
        <p:spPr>
          <a:xfrm>
            <a:off x="1018029" y="6400800"/>
            <a:ext cx="1877571" cy="215444"/>
          </a:xfrm>
          <a:prstGeom prst="rect">
            <a:avLst/>
          </a:prstGeom>
          <a:noFill/>
        </p:spPr>
        <p:txBody>
          <a:bodyPr wrap="square">
            <a:spAutoFit/>
          </a:bodyPr>
          <a:lstStyle/>
          <a:p>
            <a:r>
              <a:rPr lang="en-US" sz="800" dirty="0">
                <a:noFill/>
              </a:rPr>
              <a:t>Template V1.6 | May 17 2024</a:t>
            </a:r>
          </a:p>
        </p:txBody>
      </p:sp>
      <p:pic>
        <p:nvPicPr>
          <p:cNvPr id="4" name="OTag">
            <a:extLst>
              <a:ext uri="{FF2B5EF4-FFF2-40B4-BE49-F238E27FC236}">
                <a16:creationId xmlns:a16="http://schemas.microsoft.com/office/drawing/2014/main" id="{B57D0D9D-108A-7A59-78FE-FF2DF8C573C6}"/>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1655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Light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50"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29" y="4544569"/>
            <a:ext cx="5077971"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29" y="4882896"/>
            <a:ext cx="5077971"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6" name="Title">
            <a:extLst>
              <a:ext uri="{FF2B5EF4-FFF2-40B4-BE49-F238E27FC236}">
                <a16:creationId xmlns:a16="http://schemas.microsoft.com/office/drawing/2014/main" id="{BA25F209-FA33-1672-1EC1-9F9D84974451}"/>
              </a:ext>
            </a:extLst>
          </p:cNvPr>
          <p:cNvSpPr>
            <a:spLocks noGrp="1" noRot="1" noMove="1" noResize="1" noEditPoints="1" noAdjustHandles="1" noChangeArrowheads="1" noChangeShapeType="1"/>
          </p:cNvSpPr>
          <p:nvPr>
            <p:ph type="ctrTitle" hasCustomPrompt="1"/>
          </p:nvPr>
        </p:nvSpPr>
        <p:spPr>
          <a:xfrm>
            <a:off x="1018029" y="2148840"/>
            <a:ext cx="6678171"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7" name="Subhead">
            <a:extLst>
              <a:ext uri="{FF2B5EF4-FFF2-40B4-BE49-F238E27FC236}">
                <a16:creationId xmlns:a16="http://schemas.microsoft.com/office/drawing/2014/main" id="{A6EB75B2-6F93-77F3-CD85-92BBEE53790E}"/>
              </a:ext>
            </a:extLst>
          </p:cNvPr>
          <p:cNvSpPr>
            <a:spLocks noGrp="1" noRot="1" noMove="1" noResize="1" noEditPoints="1" noAdjustHandles="1" noChangeArrowheads="1" noChangeShapeType="1"/>
          </p:cNvSpPr>
          <p:nvPr>
            <p:ph type="body" sz="quarter" idx="33" hasCustomPrompt="1"/>
          </p:nvPr>
        </p:nvSpPr>
        <p:spPr>
          <a:xfrm>
            <a:off x="1018029" y="3519554"/>
            <a:ext cx="6678171" cy="341247"/>
          </a:xfrm>
          <a:prstGeom prst="rect">
            <a:avLst/>
          </a:prstGeom>
          <a:noFill/>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4" name="v1.6-SN-FeildEventsBase">
            <a:extLst>
              <a:ext uri="{FF2B5EF4-FFF2-40B4-BE49-F238E27FC236}">
                <a16:creationId xmlns:a16="http://schemas.microsoft.com/office/drawing/2014/main" id="{2D9CA3CD-7B02-36D4-A9F6-460E9045020B}"/>
              </a:ext>
            </a:extLst>
          </p:cNvPr>
          <p:cNvSpPr txBox="1"/>
          <p:nvPr/>
        </p:nvSpPr>
        <p:spPr>
          <a:xfrm>
            <a:off x="1018029" y="6400800"/>
            <a:ext cx="1877571" cy="215444"/>
          </a:xfrm>
          <a:prstGeom prst="rect">
            <a:avLst/>
          </a:prstGeom>
          <a:noFill/>
        </p:spPr>
        <p:txBody>
          <a:bodyPr wrap="square">
            <a:spAutoFit/>
          </a:bodyPr>
          <a:lstStyle/>
          <a:p>
            <a:r>
              <a:rPr lang="en-US" sz="800" dirty="0">
                <a:noFill/>
              </a:rPr>
              <a:t>Template V1.6 | May 17 2024</a:t>
            </a:r>
          </a:p>
        </p:txBody>
      </p:sp>
      <p:pic>
        <p:nvPicPr>
          <p:cNvPr id="8" name="OTag">
            <a:extLst>
              <a:ext uri="{FF2B5EF4-FFF2-40B4-BE49-F238E27FC236}">
                <a16:creationId xmlns:a16="http://schemas.microsoft.com/office/drawing/2014/main" id="{A065D9BA-536C-F803-1C2E-7A1E7C934CEA}"/>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20579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Dark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944950" y="1132370"/>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29" y="4544569"/>
            <a:ext cx="5077971"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29" y="4882896"/>
            <a:ext cx="5077971"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Title">
            <a:extLst>
              <a:ext uri="{FF2B5EF4-FFF2-40B4-BE49-F238E27FC236}">
                <a16:creationId xmlns:a16="http://schemas.microsoft.com/office/drawing/2014/main" id="{9450CEE6-E3C0-78E0-707B-3F9080C010A5}"/>
              </a:ext>
            </a:extLst>
          </p:cNvPr>
          <p:cNvSpPr>
            <a:spLocks noGrp="1" noRot="1" noMove="1" noResize="1" noEditPoints="1" noAdjustHandles="1" noChangeArrowheads="1" noChangeShapeType="1"/>
          </p:cNvSpPr>
          <p:nvPr>
            <p:ph type="ctrTitle" hasCustomPrompt="1"/>
          </p:nvPr>
        </p:nvSpPr>
        <p:spPr>
          <a:xfrm>
            <a:off x="1018029" y="2148840"/>
            <a:ext cx="6678171"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4" name="Subhead">
            <a:extLst>
              <a:ext uri="{FF2B5EF4-FFF2-40B4-BE49-F238E27FC236}">
                <a16:creationId xmlns:a16="http://schemas.microsoft.com/office/drawing/2014/main" id="{35B875B8-B130-1B27-9C84-2B7C28CDF88C}"/>
              </a:ext>
            </a:extLst>
          </p:cNvPr>
          <p:cNvSpPr>
            <a:spLocks noGrp="1" noRot="1" noMove="1" noResize="1" noEditPoints="1" noAdjustHandles="1" noChangeArrowheads="1" noChangeShapeType="1"/>
          </p:cNvSpPr>
          <p:nvPr>
            <p:ph type="body" sz="quarter" idx="33" hasCustomPrompt="1"/>
          </p:nvPr>
        </p:nvSpPr>
        <p:spPr>
          <a:xfrm>
            <a:off x="1018029" y="3519554"/>
            <a:ext cx="6678171" cy="341247"/>
          </a:xfrm>
          <a:prstGeom prst="rect">
            <a:avLst/>
          </a:prstGeom>
          <a:noFill/>
        </p:spPr>
        <p:txBody>
          <a:bodyPr anchor="ctr">
            <a:noAutofit/>
          </a:bodyPr>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v1.6-SN-FeildEventsBase" hidden="1">
            <a:extLst>
              <a:ext uri="{FF2B5EF4-FFF2-40B4-BE49-F238E27FC236}">
                <a16:creationId xmlns:a16="http://schemas.microsoft.com/office/drawing/2014/main" id="{FBE34186-D74C-66B2-4DF2-52A1221FE4A9}"/>
              </a:ext>
            </a:extLst>
          </p:cNvPr>
          <p:cNvSpPr txBox="1">
            <a:spLocks noGrp="1" noRot="1" noMove="1" noResize="1" noEditPoints="1" noAdjustHandles="1" noChangeArrowheads="1" noChangeShapeType="1"/>
          </p:cNvSpPr>
          <p:nvPr/>
        </p:nvSpPr>
        <p:spPr>
          <a:xfrm>
            <a:off x="1018029" y="6400800"/>
            <a:ext cx="1877571" cy="215444"/>
          </a:xfrm>
          <a:prstGeom prst="rect">
            <a:avLst/>
          </a:prstGeom>
          <a:noFill/>
        </p:spPr>
        <p:txBody>
          <a:bodyPr wrap="square">
            <a:spAutoFit/>
          </a:bodyPr>
          <a:lstStyle/>
          <a:p>
            <a:r>
              <a:rPr lang="en-US" sz="800" dirty="0">
                <a:noFill/>
              </a:rPr>
              <a:t>Template V1.6 | May 17 2024</a:t>
            </a:r>
          </a:p>
        </p:txBody>
      </p:sp>
      <p:pic>
        <p:nvPicPr>
          <p:cNvPr id="9" name="OTag">
            <a:extLst>
              <a:ext uri="{FF2B5EF4-FFF2-40B4-BE49-F238E27FC236}">
                <a16:creationId xmlns:a16="http://schemas.microsoft.com/office/drawing/2014/main" id="{ACAC8F12-CB9F-9923-4B68-CAEBBE3E06DF}"/>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4314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2_Light - Divider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CBEC7D92-D2D2-1F6C-A914-5A115B344C2D}"/>
              </a:ext>
            </a:extLst>
          </p:cNvPr>
          <p:cNvSpPr>
            <a:spLocks noGrp="1"/>
          </p:cNvSpPr>
          <p:nvPr>
            <p:ph type="title" hasCustomPrompt="1"/>
          </p:nvPr>
        </p:nvSpPr>
        <p:spPr>
          <a:xfrm>
            <a:off x="768872"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dirty="0"/>
              <a:t>Click to add divider title (up to two lines)</a:t>
            </a:r>
          </a:p>
        </p:txBody>
      </p:sp>
      <p:sp>
        <p:nvSpPr>
          <p:cNvPr id="3" name="Subhead">
            <a:extLst>
              <a:ext uri="{FF2B5EF4-FFF2-40B4-BE49-F238E27FC236}">
                <a16:creationId xmlns:a16="http://schemas.microsoft.com/office/drawing/2014/main" id="{679ABFE5-7ECF-5450-055A-4F3E0F1B4FFF}"/>
              </a:ext>
            </a:extLst>
          </p:cNvPr>
          <p:cNvSpPr>
            <a:spLocks noGrp="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377"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5" name="Slide Number Placeholder 7">
            <a:extLst>
              <a:ext uri="{FF2B5EF4-FFF2-40B4-BE49-F238E27FC236}">
                <a16:creationId xmlns:a16="http://schemas.microsoft.com/office/drawing/2014/main" id="{60E36E6B-2B74-58C2-62BA-C3A61E251D40}"/>
              </a:ext>
            </a:extLst>
          </p:cNvPr>
          <p:cNvSpPr>
            <a:spLocks noGrp="1"/>
          </p:cNvSpPr>
          <p:nvPr>
            <p:ph type="sldNum" sz="quarter" idx="12"/>
          </p:nvPr>
        </p:nvSpPr>
        <p:spPr>
          <a:xfrm>
            <a:off x="762000" y="6423660"/>
            <a:ext cx="365760" cy="365760"/>
          </a:xfrm>
        </p:spPr>
        <p:txBody>
          <a:bodyPr/>
          <a:lstStyle>
            <a:lvl1pPr>
              <a:defRPr b="0" i="0">
                <a:solidFill>
                  <a:schemeClr val="tx1">
                    <a:lumMod val="75000"/>
                    <a:lumOff val="25000"/>
                  </a:schemeClr>
                </a:solidFill>
                <a:latin typeface="Oracle Sans" panose="020B0503020204020204" pitchFamily="34" charset="0"/>
              </a:defRPr>
            </a:lvl1pPr>
          </a:lstStyle>
          <a:p>
            <a:fld id="{9E4E911D-B3A0-9142-B7E0-26899099F75A}" type="slidenum">
              <a:rPr lang="en-US" smtClean="0"/>
              <a:t>‹#›</a:t>
            </a:fld>
            <a:endParaRPr lang="en-US"/>
          </a:p>
        </p:txBody>
      </p:sp>
      <p:sp>
        <p:nvSpPr>
          <p:cNvPr id="6" name="Footer Placeholder 4">
            <a:extLst>
              <a:ext uri="{FF2B5EF4-FFF2-40B4-BE49-F238E27FC236}">
                <a16:creationId xmlns:a16="http://schemas.microsoft.com/office/drawing/2014/main" id="{CF833A2B-FF94-6D61-9E81-ED637B74E6CF}"/>
              </a:ext>
            </a:extLst>
          </p:cNvPr>
          <p:cNvSpPr>
            <a:spLocks noGrp="1"/>
          </p:cNvSpPr>
          <p:nvPr>
            <p:ph type="ftr" sz="quarter" idx="11"/>
          </p:nvPr>
        </p:nvSpPr>
        <p:spPr>
          <a:xfrm>
            <a:off x="1127760" y="6423979"/>
            <a:ext cx="5745379" cy="365125"/>
          </a:xfrm>
        </p:spPr>
        <p:txBody>
          <a:bodyPr/>
          <a:lstStyle>
            <a:lvl1pPr>
              <a:defRPr b="0" i="0">
                <a:solidFill>
                  <a:schemeClr val="tx1">
                    <a:lumMod val="75000"/>
                    <a:lumOff val="25000"/>
                  </a:schemeClr>
                </a:solidFill>
                <a:latin typeface="Oracle Sans" panose="020B0503020204020204" pitchFamily="34" charset="0"/>
              </a:defRPr>
            </a:lvl1pPr>
          </a:lstStyle>
          <a:p>
            <a:endParaRPr lang="en-US"/>
          </a:p>
        </p:txBody>
      </p:sp>
      <p:sp>
        <p:nvSpPr>
          <p:cNvPr id="7" name="Date Placeholder 2">
            <a:extLst>
              <a:ext uri="{FF2B5EF4-FFF2-40B4-BE49-F238E27FC236}">
                <a16:creationId xmlns:a16="http://schemas.microsoft.com/office/drawing/2014/main" id="{EBF4A8E5-914C-FD59-0A1E-F17515B91BFE}"/>
              </a:ext>
            </a:extLst>
          </p:cNvPr>
          <p:cNvSpPr>
            <a:spLocks noGrp="1"/>
          </p:cNvSpPr>
          <p:nvPr>
            <p:ph type="dt" sz="half" idx="10"/>
          </p:nvPr>
        </p:nvSpPr>
        <p:spPr>
          <a:xfrm>
            <a:off x="6873139" y="6425605"/>
            <a:ext cx="2743200" cy="363500"/>
          </a:xfrm>
        </p:spPr>
        <p:txBody>
          <a:bodyPr/>
          <a:lstStyle>
            <a:lvl1pPr>
              <a:defRPr b="0" i="0">
                <a:solidFill>
                  <a:schemeClr val="tx1">
                    <a:lumMod val="75000"/>
                    <a:lumOff val="25000"/>
                  </a:schemeClr>
                </a:solidFill>
                <a:latin typeface="Oracle Sans" panose="020B0503020204020204" pitchFamily="34" charset="0"/>
              </a:defRPr>
            </a:lvl1pPr>
          </a:lstStyle>
          <a:p>
            <a:fld id="{C29B3BD6-3ABC-7E46-8C38-250D3BCFB3A6}" type="datetimeFigureOut">
              <a:rPr lang="en-US" smtClean="0"/>
              <a:t>12/5/25</a:t>
            </a:fld>
            <a:endParaRPr lang="en-US"/>
          </a:p>
        </p:txBody>
      </p:sp>
      <p:pic>
        <p:nvPicPr>
          <p:cNvPr id="8" name="OTag">
            <a:extLst>
              <a:ext uri="{FF2B5EF4-FFF2-40B4-BE49-F238E27FC236}">
                <a16:creationId xmlns:a16="http://schemas.microsoft.com/office/drawing/2014/main" id="{769F4039-A8B4-1AFB-E0FC-0C8CB32016E8}"/>
              </a:ext>
              <a:ext uri="{C183D7F6-B498-43B3-948B-1728B52AA6E4}">
                <adec:decorative xmlns:adec="http://schemas.microsoft.com/office/drawing/2017/decorative" val="0"/>
              </a:ext>
            </a:extLst>
          </p:cNvPr>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9" name="Accent Mark">
            <a:extLst>
              <a:ext uri="{FF2B5EF4-FFF2-40B4-BE49-F238E27FC236}">
                <a16:creationId xmlns:a16="http://schemas.microsoft.com/office/drawing/2014/main" id="{028FFD7E-31C0-EB2A-BF1C-9F8116F04D08}"/>
              </a:ext>
              <a:ext uri="{C183D7F6-B498-43B3-948B-1728B52AA6E4}">
                <adec:decorative xmlns:adec="http://schemas.microsoft.com/office/drawing/2017/decorative" val="1"/>
              </a:ext>
            </a:extLst>
          </p:cNvPr>
          <p:cNvCxnSpPr/>
          <p:nvPr/>
        </p:nvCxnSpPr>
        <p:spPr>
          <a:xfrm flipH="1" flipV="1">
            <a:off x="768871" y="3847663"/>
            <a:ext cx="288000" cy="0"/>
          </a:xfrm>
          <a:prstGeom prst="line">
            <a:avLst/>
          </a:prstGeom>
          <a:ln w="4127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791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_Dark - Divider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noRot="1" noMove="1" noResize="1" noEditPoints="1" noAdjustHandles="1" noChangeArrowheads="1" noChangeShapeType="1"/>
          </p:cNvSpPr>
          <p:nvPr>
            <p:ph type="title" hasCustomPrompt="1"/>
          </p:nvPr>
        </p:nvSpPr>
        <p:spPr>
          <a:xfrm>
            <a:off x="768872"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noRot="1" noMove="1" noResize="1" noEditPoints="1" noAdjustHandles="1" noChangeArrowheads="1" noChangeShapeType="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377"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noRot="1" noMove="1" noResize="1" noEditPoints="1" noAdjustHandles="1" noChangeArrowheads="1" noChangeShapeType="1"/>
          </p:cNvSpPr>
          <p:nvPr>
            <p:ph type="sldNum" sz="quarter" idx="12"/>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noRot="1" noMove="1" noResize="1" noEditPoints="1" noAdjustHandles="1" noChangeArrowheads="1" noChangeShapeType="1"/>
          </p:cNvSpPr>
          <p:nvPr>
            <p:ph type="ftr" sz="quarter" idx="11"/>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DBAE7266-CBC0-47D9-85A0-91E011093819}"/>
              </a:ext>
            </a:extLst>
          </p:cNvPr>
          <p:cNvSpPr>
            <a:spLocks noGrp="1" noRot="1" noMove="1" noResize="1" noEditPoints="1" noAdjustHandles="1" noChangeArrowheads="1" noChangeShapeType="1"/>
          </p:cNvSpPr>
          <p:nvPr>
            <p:ph type="dt" sz="half" idx="10"/>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5806DFFB-10DA-31DF-97D8-5CB9A5275F33}"/>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flipV="1">
            <a:off x="768871" y="3847663"/>
            <a:ext cx="288000" cy="0"/>
          </a:xfrm>
          <a:prstGeom prst="line">
            <a:avLst/>
          </a:prstGeom>
          <a:ln w="4127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76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6"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9E4E911D-B3A0-9142-B7E0-26899099F75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60" y="6423979"/>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9" y="6425605"/>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C29B3BD6-3ABC-7E46-8C38-250D3BCFB3A6}" type="datetimeFigureOut">
              <a:rPr lang="en-US" smtClean="0"/>
              <a:t>12/5/25</a:t>
            </a:fld>
            <a:endParaRPr lang="en-US"/>
          </a:p>
        </p:txBody>
      </p:sp>
      <p:pic>
        <p:nvPicPr>
          <p:cNvPr id="5" name="Bloom">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803580" y="0"/>
            <a:ext cx="2387600" cy="2057400"/>
          </a:xfrm>
          <a:prstGeom prst="rect">
            <a:avLst/>
          </a:prstGeom>
        </p:spPr>
      </p:pic>
    </p:spTree>
    <p:extLst>
      <p:ext uri="{BB962C8B-B14F-4D97-AF65-F5344CB8AC3E}">
        <p14:creationId xmlns:p14="http://schemas.microsoft.com/office/powerpoint/2010/main" val="3357084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6"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9E4E911D-B3A0-9142-B7E0-26899099F75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60" y="6423979"/>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9" y="6425605"/>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C29B3BD6-3ABC-7E46-8C38-250D3BCFB3A6}" type="datetimeFigureOut">
              <a:rPr lang="en-US" smtClean="0"/>
              <a:t>12/5/25</a:t>
            </a:fld>
            <a:endParaRPr lang="en-US"/>
          </a:p>
        </p:txBody>
      </p:sp>
      <p:pic>
        <p:nvPicPr>
          <p:cNvPr id="5" name="Picture 4">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803580" y="0"/>
            <a:ext cx="2387600" cy="2057400"/>
          </a:xfrm>
          <a:prstGeom prst="rect">
            <a:avLst/>
          </a:prstGeom>
        </p:spPr>
      </p:pic>
    </p:spTree>
    <p:extLst>
      <p:ext uri="{BB962C8B-B14F-4D97-AF65-F5344CB8AC3E}">
        <p14:creationId xmlns:p14="http://schemas.microsoft.com/office/powerpoint/2010/main" val="225121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46779-4A8C-89B5-8789-50A39CDE12F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618576" y="2"/>
            <a:ext cx="2571187" cy="1608575"/>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12334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ark - Title 2 Column">
    <p:spTree>
      <p:nvGrpSpPr>
        <p:cNvPr id="1" name=""/>
        <p:cNvGrpSpPr/>
        <p:nvPr/>
      </p:nvGrpSpPr>
      <p:grpSpPr>
        <a:xfrm>
          <a:off x="0" y="0"/>
          <a:ext cx="0" cy="0"/>
          <a:chOff x="0" y="0"/>
          <a:chExt cx="0" cy="0"/>
        </a:xfrm>
      </p:grpSpPr>
      <p:pic>
        <p:nvPicPr>
          <p:cNvPr id="8" name="Bloom">
            <a:extLst>
              <a:ext uri="{FF2B5EF4-FFF2-40B4-BE49-F238E27FC236}">
                <a16:creationId xmlns:a16="http://schemas.microsoft.com/office/drawing/2014/main" id="{EA1506D1-3948-7C2A-C560-CFEEEBA7ABC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616338" y="972"/>
            <a:ext cx="2575663" cy="2055455"/>
          </a:xfrm>
          <a:prstGeom prst="rect">
            <a:avLst/>
          </a:prstGeom>
        </p:spPr>
      </p:pic>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200834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Light - Title/Subtitle 1 Column">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FD8D2D-615C-7D6D-2106-F0DB3A9A2C2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8915400" y="0"/>
            <a:ext cx="3276600" cy="1600200"/>
          </a:xfrm>
          <a:prstGeom prst="rect">
            <a:avLst/>
          </a:prstGeom>
        </p:spPr>
      </p:pic>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1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4" y="1600201"/>
            <a:ext cx="10671175" cy="450691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b="0" i="0">
                <a:latin typeface="Oracle Sans" panose="020B0503020204020204" pitchFamily="34" charset="0"/>
              </a:defRPr>
            </a:lvl1pPr>
          </a:lstStyle>
          <a:p>
            <a:endParaRPr lang="en-US"/>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2181223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ark - Title/Subtitle 1 Colum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CB1AD-431E-1FF2-A581-099E6BE89CA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8915400" y="0"/>
            <a:ext cx="3276600" cy="1600200"/>
          </a:xfrm>
          <a:prstGeom prst="rect">
            <a:avLst/>
          </a:prstGeom>
        </p:spPr>
      </p:pic>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4" y="1600199"/>
            <a:ext cx="1067117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solidFill>
                  <a:srgbClr val="AEA8A2"/>
                </a:solidFill>
                <a:latin typeface="Oracle Sans" panose="020B0503020204020204" pitchFamily="34" charset="0"/>
              </a:defRPr>
            </a:lvl1pPr>
          </a:lstStyle>
          <a:p>
            <a:endParaRPr lang="en-US"/>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153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Light -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1C9AC-942F-E42C-0DC3-20B88F1448E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756000" y="0"/>
            <a:ext cx="2436000" cy="15240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1197611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ark - 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315BB-5704-D381-ED47-624F803B645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674089" y="0"/>
            <a:ext cx="2517913" cy="2009368"/>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r>
              <a:rPr lang="en-US"/>
              <a:t>Copyright © 2024, Oracle and/or its affiliates  |</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pic>
        <p:nvPicPr>
          <p:cNvPr id="3" name="Picture 2" descr="A black background with a black border&#10;&#10;Description automatically generated with medium confidence">
            <a:extLst>
              <a:ext uri="{FF2B5EF4-FFF2-40B4-BE49-F238E27FC236}">
                <a16:creationId xmlns:a16="http://schemas.microsoft.com/office/drawing/2014/main" id="{F880BE7B-3FAB-25DC-7175-F66D8E2EE1EF}"/>
              </a:ext>
            </a:extLst>
          </p:cNvPr>
          <p:cNvPicPr/>
          <p:nvPr userDrawn="1"/>
        </p:nvPicPr>
        <p:blipFill rotWithShape="1">
          <a:blip r:embed="rId3">
            <a:extLst>
              <a:ext uri="{28A0092B-C50C-407E-A947-70E740481C1C}">
                <a14:useLocalDpi xmlns:a14="http://schemas.microsoft.com/office/drawing/2010/main" val="0"/>
              </a:ext>
            </a:extLst>
          </a:blip>
          <a:srcRect l="69591" b="55832"/>
          <a:stretch/>
        </p:blipFill>
        <p:spPr>
          <a:xfrm>
            <a:off x="9674089" y="0"/>
            <a:ext cx="2517913" cy="2057400"/>
          </a:xfrm>
          <a:prstGeom prst="rect">
            <a:avLst/>
          </a:prstGeom>
        </p:spPr>
      </p:pic>
    </p:spTree>
    <p:extLst>
      <p:ext uri="{BB962C8B-B14F-4D97-AF65-F5344CB8AC3E}">
        <p14:creationId xmlns:p14="http://schemas.microsoft.com/office/powerpoint/2010/main" val="355059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Light - Title Only">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07562-5A48-0C66-7DF0-529FEA6B5E4D}"/>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a:stretch/>
        </p:blipFill>
        <p:spPr>
          <a:xfrm>
            <a:off x="9986212" y="1521"/>
            <a:ext cx="2205789" cy="1673357"/>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67134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lvl1pPr>
              <a:defRPr b="0" i="0">
                <a:solidFill>
                  <a:schemeClr val="tx1"/>
                </a:solidFill>
                <a:latin typeface="Oracle Sans" panose="020B0503020204020204" pitchFamily="34" charset="0"/>
              </a:defRPr>
            </a:lvl1p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lvl1pPr>
              <a:defRPr b="0" i="0">
                <a:solidFill>
                  <a:schemeClr val="tx1"/>
                </a:solidFill>
                <a:latin typeface="Oracle Sans" panose="020B0503020204020204" pitchFamily="34" charset="0"/>
              </a:defRPr>
            </a:lvl1pPr>
          </a:lstStyle>
          <a:p>
            <a:r>
              <a:rPr lang="en-US"/>
              <a:t>Copyright © 2024, Oracle and/or its affiliates  |</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lvl1pPr>
              <a:defRPr b="0" i="0">
                <a:solidFill>
                  <a:schemeClr val="tx1"/>
                </a:solidFill>
                <a:latin typeface="Oracle Sans" panose="020B0503020204020204" pitchFamily="34" charset="0"/>
              </a:defRPr>
            </a:lvl1pPr>
          </a:lstStyle>
          <a:p>
            <a:fld id="{345D60D9-5372-5F40-9443-0F9AE5BDC3C8}" type="slidenum">
              <a:rPr lang="en-US" smtClean="0"/>
              <a:pPr/>
              <a:t>‹#›</a:t>
            </a:fld>
            <a:endParaRPr lang="en-US" dirty="0"/>
          </a:p>
        </p:txBody>
      </p:sp>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dirty="0"/>
              <a:t>Title</a:t>
            </a:r>
          </a:p>
        </p:txBody>
      </p:sp>
      <p:pic>
        <p:nvPicPr>
          <p:cNvPr id="5" name="Picture 4">
            <a:extLst>
              <a:ext uri="{FF2B5EF4-FFF2-40B4-BE49-F238E27FC236}">
                <a16:creationId xmlns:a16="http://schemas.microsoft.com/office/drawing/2014/main" id="{76CEB8BA-FCC7-E93D-66A0-407152034A39}"/>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a:xfrm>
            <a:off x="9986212" y="1521"/>
            <a:ext cx="2205789" cy="1673357"/>
          </a:xfrm>
          <a:prstGeom prst="rect">
            <a:avLst/>
          </a:prstGeom>
        </p:spPr>
      </p:pic>
      <p:pic>
        <p:nvPicPr>
          <p:cNvPr id="4" name="OTag">
            <a:extLst>
              <a:ext uri="{FF2B5EF4-FFF2-40B4-BE49-F238E27FC236}">
                <a16:creationId xmlns:a16="http://schemas.microsoft.com/office/drawing/2014/main" id="{10539B9A-FCAF-B77F-FF5F-76E0AC394FB1}"/>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black background with a flag&#10;&#10;Description automatically generated">
            <a:extLst>
              <a:ext uri="{FF2B5EF4-FFF2-40B4-BE49-F238E27FC236}">
                <a16:creationId xmlns:a16="http://schemas.microsoft.com/office/drawing/2014/main" id="{80642BED-E5B4-55B1-FFE6-DD1A3BA67B57}"/>
              </a:ext>
            </a:extLst>
          </p:cNvPr>
          <p:cNvPicPr/>
          <p:nvPr userDrawn="1"/>
        </p:nvPicPr>
        <p:blipFill rotWithShape="1">
          <a:blip r:embed="rId4">
            <a:extLst>
              <a:ext uri="{28A0092B-C50C-407E-A947-70E740481C1C}">
                <a14:useLocalDpi xmlns:a14="http://schemas.microsoft.com/office/drawing/2010/main" val="0"/>
              </a:ext>
            </a:extLst>
          </a:blip>
          <a:srcRect l="75490" b="66888"/>
          <a:stretch/>
        </p:blipFill>
        <p:spPr>
          <a:xfrm>
            <a:off x="9986212" y="0"/>
            <a:ext cx="2205789" cy="1676400"/>
          </a:xfrm>
          <a:prstGeom prst="rect">
            <a:avLst/>
          </a:prstGeom>
        </p:spPr>
      </p:pic>
    </p:spTree>
    <p:extLst>
      <p:ext uri="{BB962C8B-B14F-4D97-AF65-F5344CB8AC3E}">
        <p14:creationId xmlns:p14="http://schemas.microsoft.com/office/powerpoint/2010/main" val="278994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Light - Numbered Outline 2 Column_Pillar">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521324-482C-F52E-A5DA-ACF21396321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982200" y="-1"/>
            <a:ext cx="2209800" cy="1676401"/>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16" indent="-365116">
              <a:buClr>
                <a:schemeClr val="accent5"/>
              </a:buClr>
              <a:buFont typeface="+mj-lt"/>
              <a:buAutoNum type="arabicPeriod"/>
              <a:defRPr lang="en-US" b="0" i="0" dirty="0">
                <a:latin typeface="Oracle Sans" panose="020B0503020204020204" pitchFamily="34" charset="0"/>
              </a:defRPr>
            </a:lvl1pPr>
            <a:lvl2pPr marL="548626">
              <a:buClr>
                <a:schemeClr val="accent5"/>
              </a:buClr>
              <a:defRPr lang="en-US" b="0" i="0" dirty="0">
                <a:latin typeface="Oracle Sans" panose="020B0503020204020204" pitchFamily="34" charset="0"/>
              </a:defRPr>
            </a:lvl2pPr>
            <a:lvl3pPr marL="731502">
              <a:buClr>
                <a:schemeClr val="accent5"/>
              </a:buClr>
              <a:defRPr lang="en-US" dirty="0"/>
            </a:lvl3pPr>
            <a:lvl4pPr marL="914377">
              <a:buClr>
                <a:schemeClr val="accent5"/>
              </a:buClr>
              <a:defRPr lang="en-US" dirty="0"/>
            </a:lvl4pPr>
            <a:lvl5pPr marL="1097253">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16" indent="-365116">
              <a:buClr>
                <a:schemeClr val="accent5"/>
              </a:buClr>
              <a:buFont typeface="+mj-lt"/>
              <a:buAutoNum type="arabicPeriod"/>
              <a:defRPr lang="en-US" b="0" i="0" dirty="0">
                <a:latin typeface="Oracle Sans" panose="020B0503020204020204" pitchFamily="34" charset="0"/>
              </a:defRPr>
            </a:lvl1pPr>
            <a:lvl2pPr marL="548626">
              <a:buClr>
                <a:schemeClr val="accent5"/>
              </a:buClr>
              <a:defRPr lang="en-US" b="0" i="0" dirty="0">
                <a:latin typeface="Oracle Sans" panose="020B0503020204020204" pitchFamily="34" charset="0"/>
              </a:defRPr>
            </a:lvl2pPr>
            <a:lvl3pPr marL="731502">
              <a:buClr>
                <a:schemeClr val="accent5"/>
              </a:buClr>
              <a:defRPr lang="en-US" dirty="0"/>
            </a:lvl3pPr>
            <a:lvl4pPr marL="914377">
              <a:buClr>
                <a:schemeClr val="accent5"/>
              </a:buClr>
              <a:defRPr lang="en-US" dirty="0"/>
            </a:lvl4pPr>
            <a:lvl5pPr marL="1097253">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endParaRPr lang="en-US"/>
          </a:p>
        </p:txBody>
      </p:sp>
    </p:spTree>
    <p:extLst>
      <p:ext uri="{BB962C8B-B14F-4D97-AF65-F5344CB8AC3E}">
        <p14:creationId xmlns:p14="http://schemas.microsoft.com/office/powerpoint/2010/main" val="3606722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ark - Numbered Outline 2 Column_Pillar">
    <p:spTree>
      <p:nvGrpSpPr>
        <p:cNvPr id="1" name=""/>
        <p:cNvGrpSpPr/>
        <p:nvPr/>
      </p:nvGrpSpPr>
      <p:grpSpPr>
        <a:xfrm>
          <a:off x="0" y="0"/>
          <a:ext cx="0" cy="0"/>
          <a:chOff x="0" y="0"/>
          <a:chExt cx="0" cy="0"/>
        </a:xfrm>
      </p:grpSpPr>
      <p:pic>
        <p:nvPicPr>
          <p:cNvPr id="9" name="Picture 8" descr="A black background with a flag&#10;&#10;Description automatically generated">
            <a:extLst>
              <a:ext uri="{FF2B5EF4-FFF2-40B4-BE49-F238E27FC236}">
                <a16:creationId xmlns:a16="http://schemas.microsoft.com/office/drawing/2014/main" id="{C1618758-CE68-2106-1648-1ED22DD7FC99}"/>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a:ext>
            </a:extLst>
          </a:blip>
          <a:srcRect/>
          <a:stretch/>
        </p:blipFill>
        <p:spPr>
          <a:xfrm>
            <a:off x="9753600" y="1"/>
            <a:ext cx="2438400" cy="1609724"/>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16" indent="-365116">
              <a:buClr>
                <a:schemeClr val="accent4"/>
              </a:buClr>
              <a:buFont typeface="+mj-lt"/>
              <a:buAutoNum type="arabicPeriod"/>
              <a:defRPr lang="en-US" b="0" i="0" dirty="0">
                <a:latin typeface="Oracle Sans" panose="020B0503020204020204" pitchFamily="34" charset="0"/>
              </a:defRPr>
            </a:lvl1pPr>
            <a:lvl2pPr marL="548626">
              <a:defRPr lang="en-US" b="0" i="0" dirty="0">
                <a:latin typeface="Oracle Sans" panose="020B0503020204020204" pitchFamily="34" charset="0"/>
              </a:defRPr>
            </a:lvl2pPr>
            <a:lvl3pPr marL="731502">
              <a:defRPr lang="en-US" dirty="0"/>
            </a:lvl3pPr>
            <a:lvl4pPr marL="914377">
              <a:defRPr lang="en-US" dirty="0"/>
            </a:lvl4pPr>
            <a:lvl5pPr marL="10972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16" indent="-365116">
              <a:buClr>
                <a:schemeClr val="accent4"/>
              </a:buClr>
              <a:buFont typeface="+mj-lt"/>
              <a:buAutoNum type="arabicPeriod"/>
              <a:defRPr lang="en-US" b="0" i="0" dirty="0">
                <a:latin typeface="Oracle Sans" panose="020B0503020204020204" pitchFamily="34" charset="0"/>
              </a:defRPr>
            </a:lvl1pPr>
            <a:lvl2pPr marL="548626">
              <a:defRPr lang="en-US" b="0" i="0" dirty="0">
                <a:latin typeface="Oracle Sans" panose="020B0503020204020204" pitchFamily="34" charset="0"/>
              </a:defRPr>
            </a:lvl2pPr>
            <a:lvl3pPr marL="731502">
              <a:defRPr lang="en-US" dirty="0"/>
            </a:lvl3pPr>
            <a:lvl4pPr marL="914377">
              <a:defRPr lang="en-US" dirty="0"/>
            </a:lvl4pPr>
            <a:lvl5pPr marL="10972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endParaRPr lang="en-US"/>
          </a:p>
        </p:txBody>
      </p:sp>
    </p:spTree>
    <p:extLst>
      <p:ext uri="{BB962C8B-B14F-4D97-AF65-F5344CB8AC3E}">
        <p14:creationId xmlns:p14="http://schemas.microsoft.com/office/powerpoint/2010/main" val="205208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Light - Title/Subtitl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674003-7898-D8F2-8142-C260F335BB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9529" y="0"/>
            <a:ext cx="2812473" cy="2133600"/>
          </a:xfrm>
          <a:prstGeom prst="rect">
            <a:avLst/>
          </a:prstGeom>
        </p:spPr>
      </p:pic>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lvl1pPr>
              <a:defRPr b="0" i="0">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1029285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832D5D-94E3-A93C-4C02-E56BB1B2E2A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616338" y="1"/>
            <a:ext cx="2575663" cy="1953951"/>
          </a:xfrm>
          <a:prstGeom prst="rect">
            <a:avLst/>
          </a:prstGeom>
        </p:spPr>
      </p:pic>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6623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 + Illustration_Light_Pillar">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3EC6E5-4ABE-479A-8A5C-80BBA849532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4421262" y="0"/>
            <a:ext cx="1684527" cy="2001167"/>
          </a:xfrm>
          <a:prstGeom prst="rect">
            <a:avLst/>
          </a:prstGeom>
        </p:spPr>
      </p:pic>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0" y="1737874"/>
            <a:ext cx="4762531" cy="720907"/>
          </a:xfrm>
          <a:prstGeom prst="rect">
            <a:avLst/>
          </a:prstGeom>
        </p:spPr>
        <p:txBody>
          <a:bodyPr lIns="0" tIns="0" rIns="0" bIns="0"/>
          <a:lstStyle>
            <a:lvl1pPr algn="l">
              <a:lnSpc>
                <a:spcPts val="1880"/>
              </a:lnSpc>
              <a:defRPr sz="1400" b="0"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1" y="2690711"/>
            <a:ext cx="4762532" cy="162479"/>
          </a:xfrm>
          <a:prstGeom prst="rect">
            <a:avLst/>
          </a:prstGeom>
        </p:spPr>
        <p:txBody>
          <a:bodyPr lIns="0" tIns="0" rIns="0" bIns="0"/>
          <a:lstStyle>
            <a:lvl1pPr marL="180970" indent="-180970"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0" y="2932644"/>
            <a:ext cx="4762531"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1" y="3801890"/>
            <a:ext cx="4762532" cy="162479"/>
          </a:xfrm>
          <a:prstGeom prst="rect">
            <a:avLst/>
          </a:prstGeom>
        </p:spPr>
        <p:txBody>
          <a:bodyPr lIns="0" tIns="0" rIns="0" bIns="0"/>
          <a:lstStyle>
            <a:lvl1pPr marL="180970" indent="-180970"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0" y="4041611"/>
            <a:ext cx="4762531"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1" y="4856834"/>
            <a:ext cx="4762532" cy="162479"/>
          </a:xfrm>
          <a:prstGeom prst="rect">
            <a:avLst/>
          </a:prstGeom>
        </p:spPr>
        <p:txBody>
          <a:bodyPr lIns="0" tIns="0" rIns="0" bIns="0"/>
          <a:lstStyle>
            <a:lvl1pPr marL="180970" indent="-180970"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0" y="5096553"/>
            <a:ext cx="4762531"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9" y="6425605"/>
            <a:ext cx="2743200" cy="363500"/>
          </a:xfrm>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60" y="6423979"/>
            <a:ext cx="5745379" cy="365125"/>
          </a:xfrm>
        </p:spPr>
        <p:txBody>
          <a:bodyPr/>
          <a:lstStyle>
            <a:lvl1pPr>
              <a:defRPr b="0" i="0">
                <a:latin typeface="Oracle Sans" panose="020B0503020204020204" pitchFamily="34" charset="0"/>
              </a:defRPr>
            </a:lvl1pPr>
          </a:lstStyle>
          <a:p>
            <a:endParaRPr lang="en-US"/>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96917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 Illustration_Bar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6044F-EF1C-F541-5E61-3A60904066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21262" y="0"/>
            <a:ext cx="1684527" cy="2001167"/>
          </a:xfrm>
          <a:prstGeom prst="rect">
            <a:avLst/>
          </a:prstGeom>
        </p:spPr>
      </p:pic>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0" y="1737361"/>
            <a:ext cx="4762531" cy="720907"/>
          </a:xfrm>
          <a:prstGeom prst="rect">
            <a:avLst/>
          </a:prstGeom>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1" y="2690711"/>
            <a:ext cx="4762532" cy="162479"/>
          </a:xfrm>
          <a:prstGeom prst="rect">
            <a:avLst/>
          </a:prstGeom>
        </p:spPr>
        <p:txBody>
          <a:bodyPr lIns="0" tIns="0" rIns="0" bIns="0"/>
          <a:lstStyle>
            <a:lvl1pPr marL="180970" indent="-180970"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0" y="2932644"/>
            <a:ext cx="4762531"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1" y="3801890"/>
            <a:ext cx="4762532" cy="162479"/>
          </a:xfrm>
          <a:prstGeom prst="rect">
            <a:avLst/>
          </a:prstGeom>
        </p:spPr>
        <p:txBody>
          <a:bodyPr lIns="0" tIns="0" rIns="0" bIns="0"/>
          <a:lstStyle>
            <a:lvl1pPr marL="180970" indent="-180970"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0" y="4041611"/>
            <a:ext cx="4762531"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1" y="4856834"/>
            <a:ext cx="4762532" cy="162479"/>
          </a:xfrm>
          <a:prstGeom prst="rect">
            <a:avLst/>
          </a:prstGeom>
        </p:spPr>
        <p:txBody>
          <a:bodyPr lIns="0" tIns="0" rIns="0" bIns="0"/>
          <a:lstStyle>
            <a:lvl1pPr marL="180970" indent="-180970"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0" y="5096553"/>
            <a:ext cx="4762531"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9" y="6425605"/>
            <a:ext cx="2743200" cy="363500"/>
          </a:xfrm>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60" y="6423979"/>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345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Icons + Short Copy_White_Pillar">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3A0149-D8D5-D066-AF68-689831EAB29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34848" y="945"/>
            <a:ext cx="3157152" cy="1597595"/>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7" y="1903856"/>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3" y="3983731"/>
            <a:ext cx="2276931"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3"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4003589"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69"/>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1"/>
            <a:ext cx="2276931"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7863016"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9" y="1917369"/>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5" y="3983731"/>
            <a:ext cx="2276931"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5"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2063253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 Icons + Short Copy_B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EE576-3D19-648A-4651-F122E0DBCB9E}"/>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34848" y="945"/>
            <a:ext cx="3157152" cy="1597595"/>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0"/>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3" y="3983731"/>
            <a:ext cx="2276931"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3"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p:nvCxnSpPr>
        <p:spPr>
          <a:xfrm>
            <a:off x="4003589"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1" y="1903856"/>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1"/>
            <a:ext cx="2276931"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p:nvCxnSpPr>
        <p:spPr>
          <a:xfrm>
            <a:off x="7863016"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1" cy="1698099"/>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5" y="3983731"/>
            <a:ext cx="2276931"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5" y="4377377"/>
            <a:ext cx="2276931"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212484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3 Icons + Short Copy_White_Pillar">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1EEDA5-0675-87E3-3EAF-47269F9E9203}"/>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34848" y="945"/>
            <a:ext cx="3157152" cy="1597595"/>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2001"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1"/>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3215680"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6059996"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p:nvCxnSpPr>
        <p:spPr>
          <a:xfrm>
            <a:off x="8904312"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3" y="1903856"/>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6001" y="3983731"/>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600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2" y="1909175"/>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801" y="3983731"/>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80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41"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41" y="3983731"/>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4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168228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3 Icons + Short Copy_Bark">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E67E220-88D8-E0E5-DD56-6FE87DED8D44}"/>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34848" y="945"/>
            <a:ext cx="3157152" cy="1597595"/>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3" name="Picture Placeholder 2">
            <a:extLst>
              <a:ext uri="{FF2B5EF4-FFF2-40B4-BE49-F238E27FC236}">
                <a16:creationId xmlns:a16="http://schemas.microsoft.com/office/drawing/2014/main" id="{C7E4901C-1507-39BE-DD20-6C1C61024C01}"/>
              </a:ext>
            </a:extLst>
          </p:cNvPr>
          <p:cNvSpPr>
            <a:spLocks noGrp="1" noChangeAspect="1"/>
          </p:cNvSpPr>
          <p:nvPr>
            <p:ph type="pic" sz="quarter" idx="26" hasCustomPrompt="1"/>
          </p:nvPr>
        </p:nvSpPr>
        <p:spPr>
          <a:xfrm>
            <a:off x="762001" y="190251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 name="Text Placeholder 21">
            <a:extLst>
              <a:ext uri="{FF2B5EF4-FFF2-40B4-BE49-F238E27FC236}">
                <a16:creationId xmlns:a16="http://schemas.microsoft.com/office/drawing/2014/main" id="{61551457-6641-DDDD-240B-95CD9A763C92}"/>
              </a:ext>
            </a:extLst>
          </p:cNvPr>
          <p:cNvSpPr>
            <a:spLocks noGrp="1"/>
          </p:cNvSpPr>
          <p:nvPr>
            <p:ph type="body" sz="quarter" idx="25" hasCustomPrompt="1"/>
          </p:nvPr>
        </p:nvSpPr>
        <p:spPr>
          <a:xfrm>
            <a:off x="761999" y="3983731"/>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 name="Text Placeholder 21">
            <a:extLst>
              <a:ext uri="{FF2B5EF4-FFF2-40B4-BE49-F238E27FC236}">
                <a16:creationId xmlns:a16="http://schemas.microsoft.com/office/drawing/2014/main" id="{2513FA9D-BD92-8325-94F0-EE985AA1BDEE}"/>
              </a:ext>
            </a:extLst>
          </p:cNvPr>
          <p:cNvSpPr>
            <a:spLocks noGrp="1"/>
          </p:cNvSpPr>
          <p:nvPr>
            <p:ph type="body" sz="quarter" idx="24" hasCustomPrompt="1"/>
          </p:nvPr>
        </p:nvSpPr>
        <p:spPr>
          <a:xfrm>
            <a:off x="761999"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9" name="Straight Connector 8">
            <a:extLst>
              <a:ext uri="{FF2B5EF4-FFF2-40B4-BE49-F238E27FC236}">
                <a16:creationId xmlns:a16="http://schemas.microsoft.com/office/drawing/2014/main" id="{1CB99CA1-E14C-B2B5-027D-021E4777E9B8}"/>
              </a:ext>
              <a:ext uri="{C183D7F6-B498-43B3-948B-1728B52AA6E4}">
                <adec:decorative xmlns:adec="http://schemas.microsoft.com/office/drawing/2017/decorative" val="1"/>
              </a:ext>
            </a:extLst>
          </p:cNvPr>
          <p:cNvCxnSpPr>
            <a:cxnSpLocks/>
          </p:cNvCxnSpPr>
          <p:nvPr/>
        </p:nvCxnSpPr>
        <p:spPr>
          <a:xfrm>
            <a:off x="3215680"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D5636A-EF3E-A78D-E743-45902E292E81}"/>
              </a:ext>
              <a:ext uri="{C183D7F6-B498-43B3-948B-1728B52AA6E4}">
                <adec:decorative xmlns:adec="http://schemas.microsoft.com/office/drawing/2017/decorative" val="1"/>
              </a:ext>
            </a:extLst>
          </p:cNvPr>
          <p:cNvCxnSpPr>
            <a:cxnSpLocks/>
          </p:cNvCxnSpPr>
          <p:nvPr/>
        </p:nvCxnSpPr>
        <p:spPr>
          <a:xfrm>
            <a:off x="6059996"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7B7CE0-FF2D-FD66-71C0-5DAE9C4FF9F5}"/>
              </a:ext>
              <a:ext uri="{C183D7F6-B498-43B3-948B-1728B52AA6E4}">
                <adec:decorative xmlns:adec="http://schemas.microsoft.com/office/drawing/2017/decorative" val="1"/>
              </a:ext>
            </a:extLst>
          </p:cNvPr>
          <p:cNvCxnSpPr>
            <a:cxnSpLocks/>
          </p:cNvCxnSpPr>
          <p:nvPr/>
        </p:nvCxnSpPr>
        <p:spPr>
          <a:xfrm>
            <a:off x="8904312" y="1588180"/>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8EB08C3B-5F1B-B23E-C552-A32FACD30973}"/>
              </a:ext>
            </a:extLst>
          </p:cNvPr>
          <p:cNvSpPr>
            <a:spLocks noGrp="1" noChangeAspect="1"/>
          </p:cNvSpPr>
          <p:nvPr>
            <p:ph type="pic" sz="quarter" idx="42" hasCustomPrompt="1"/>
          </p:nvPr>
        </p:nvSpPr>
        <p:spPr>
          <a:xfrm>
            <a:off x="3606316"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3" name="Text Placeholder 21">
            <a:extLst>
              <a:ext uri="{FF2B5EF4-FFF2-40B4-BE49-F238E27FC236}">
                <a16:creationId xmlns:a16="http://schemas.microsoft.com/office/drawing/2014/main" id="{8EA554B4-F875-969C-60EA-4C68557314AB}"/>
              </a:ext>
            </a:extLst>
          </p:cNvPr>
          <p:cNvSpPr>
            <a:spLocks noGrp="1"/>
          </p:cNvSpPr>
          <p:nvPr>
            <p:ph type="body" sz="quarter" idx="43" hasCustomPrompt="1"/>
          </p:nvPr>
        </p:nvSpPr>
        <p:spPr>
          <a:xfrm>
            <a:off x="3556001" y="3983731"/>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4" name="Text Placeholder 21">
            <a:extLst>
              <a:ext uri="{FF2B5EF4-FFF2-40B4-BE49-F238E27FC236}">
                <a16:creationId xmlns:a16="http://schemas.microsoft.com/office/drawing/2014/main" id="{D2D50AA5-7D98-5CE7-84CE-0605A6E82987}"/>
              </a:ext>
            </a:extLst>
          </p:cNvPr>
          <p:cNvSpPr>
            <a:spLocks noGrp="1"/>
          </p:cNvSpPr>
          <p:nvPr>
            <p:ph type="body" sz="quarter" idx="44" hasCustomPrompt="1"/>
          </p:nvPr>
        </p:nvSpPr>
        <p:spPr>
          <a:xfrm>
            <a:off x="355600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5" name="Picture Placeholder 2">
            <a:extLst>
              <a:ext uri="{FF2B5EF4-FFF2-40B4-BE49-F238E27FC236}">
                <a16:creationId xmlns:a16="http://schemas.microsoft.com/office/drawing/2014/main" id="{F994E158-BDF1-CB1C-AF38-459B24847056}"/>
              </a:ext>
            </a:extLst>
          </p:cNvPr>
          <p:cNvSpPr>
            <a:spLocks noGrp="1" noChangeAspect="1"/>
          </p:cNvSpPr>
          <p:nvPr>
            <p:ph type="pic" sz="quarter" idx="45" hasCustomPrompt="1"/>
          </p:nvPr>
        </p:nvSpPr>
        <p:spPr>
          <a:xfrm>
            <a:off x="6400801"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6" name="Text Placeholder 21">
            <a:extLst>
              <a:ext uri="{FF2B5EF4-FFF2-40B4-BE49-F238E27FC236}">
                <a16:creationId xmlns:a16="http://schemas.microsoft.com/office/drawing/2014/main" id="{C918D3EB-B6A3-1543-D6FB-4A262FA639F5}"/>
              </a:ext>
            </a:extLst>
          </p:cNvPr>
          <p:cNvSpPr>
            <a:spLocks noGrp="1"/>
          </p:cNvSpPr>
          <p:nvPr>
            <p:ph type="body" sz="quarter" idx="46" hasCustomPrompt="1"/>
          </p:nvPr>
        </p:nvSpPr>
        <p:spPr>
          <a:xfrm>
            <a:off x="6400801" y="3983731"/>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7" name="Text Placeholder 21">
            <a:extLst>
              <a:ext uri="{FF2B5EF4-FFF2-40B4-BE49-F238E27FC236}">
                <a16:creationId xmlns:a16="http://schemas.microsoft.com/office/drawing/2014/main" id="{9E10EAFD-1DDE-1416-6E9D-70E7979B5F71}"/>
              </a:ext>
            </a:extLst>
          </p:cNvPr>
          <p:cNvSpPr>
            <a:spLocks noGrp="1"/>
          </p:cNvSpPr>
          <p:nvPr>
            <p:ph type="body" sz="quarter" idx="47" hasCustomPrompt="1"/>
          </p:nvPr>
        </p:nvSpPr>
        <p:spPr>
          <a:xfrm>
            <a:off x="640080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0" name="Picture Placeholder 2">
            <a:extLst>
              <a:ext uri="{FF2B5EF4-FFF2-40B4-BE49-F238E27FC236}">
                <a16:creationId xmlns:a16="http://schemas.microsoft.com/office/drawing/2014/main" id="{DA82121E-A7D0-8322-47F8-0E52E6B34CC8}"/>
              </a:ext>
            </a:extLst>
          </p:cNvPr>
          <p:cNvSpPr>
            <a:spLocks noGrp="1" noChangeAspect="1"/>
          </p:cNvSpPr>
          <p:nvPr>
            <p:ph type="pic" sz="quarter" idx="48" hasCustomPrompt="1"/>
          </p:nvPr>
        </p:nvSpPr>
        <p:spPr>
          <a:xfrm>
            <a:off x="9260842" y="192667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4" name="Text Placeholder 21">
            <a:extLst>
              <a:ext uri="{FF2B5EF4-FFF2-40B4-BE49-F238E27FC236}">
                <a16:creationId xmlns:a16="http://schemas.microsoft.com/office/drawing/2014/main" id="{C8C95771-ADAA-8012-666C-D23E506FF49A}"/>
              </a:ext>
            </a:extLst>
          </p:cNvPr>
          <p:cNvSpPr>
            <a:spLocks noGrp="1"/>
          </p:cNvSpPr>
          <p:nvPr>
            <p:ph type="body" sz="quarter" idx="49" hasCustomPrompt="1"/>
          </p:nvPr>
        </p:nvSpPr>
        <p:spPr>
          <a:xfrm>
            <a:off x="9235441" y="3983731"/>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F959B90B-FDA1-DB8D-72E0-1D8B805EB20B}"/>
              </a:ext>
            </a:extLst>
          </p:cNvPr>
          <p:cNvSpPr>
            <a:spLocks noGrp="1"/>
          </p:cNvSpPr>
          <p:nvPr>
            <p:ph type="body" sz="quarter" idx="50" hasCustomPrompt="1"/>
          </p:nvPr>
        </p:nvSpPr>
        <p:spPr>
          <a:xfrm>
            <a:off x="9235441" y="4377377"/>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28624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Light - Blank">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1021908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Tree>
    <p:extLst>
      <p:ext uri="{BB962C8B-B14F-4D97-AF65-F5344CB8AC3E}">
        <p14:creationId xmlns:p14="http://schemas.microsoft.com/office/powerpoint/2010/main" val="299694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ight - Quote with Data Texture Background">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D061BF-9AFB-A62D-3696-25EB96B82DA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7"/>
            <a:ext cx="2447584" cy="673743"/>
          </a:xfrm>
        </p:spPr>
        <p:txBody>
          <a:bodyPr/>
          <a:lstStyle>
            <a:lvl1pPr>
              <a:defRPr b="0" i="0">
                <a:latin typeface="Oracle Sans" panose="020B0503020204020204" pitchFamily="34" charset="0"/>
              </a:defRPr>
            </a:lvl1pPr>
            <a:lvl5pPr marL="731502"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7" y="1828802"/>
            <a:ext cx="8232149" cy="2026447"/>
          </a:xfrm>
          <a:noFill/>
        </p:spPr>
        <p:txBody>
          <a:bodyPr vert="horz" wrap="square" lIns="0" tIns="0" rIns="0" bIns="0" rtlCol="0" anchor="b" anchorCtr="0">
            <a:noAutofit/>
          </a:bodyPr>
          <a:lstStyle>
            <a:lvl1pPr marL="184146" indent="-184146">
              <a:lnSpc>
                <a:spcPct val="100000"/>
              </a:lnSpc>
              <a:tabLst/>
              <a:defRPr lang="en-US" sz="3200" b="0" i="0">
                <a:latin typeface="Oracle Sans" panose="020B0503020204020204" pitchFamily="34" charset="0"/>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2001" y="4540249"/>
            <a:ext cx="5333999"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2001" y="4877843"/>
            <a:ext cx="5333999" cy="895181"/>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endParaRPr lang="en-US"/>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p:nvCxnSpPr>
        <p:spPr>
          <a:xfrm flipH="1" flipV="1">
            <a:off x="768875" y="41716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346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ark - Quote with Data Texture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23ECE-FBAA-D3CC-C322-DD1C9D9C2C7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7"/>
            <a:ext cx="2447584" cy="673743"/>
          </a:xfrm>
        </p:spPr>
        <p:txBody>
          <a:bodyPr/>
          <a:lstStyle>
            <a:lvl1pPr>
              <a:defRPr b="0" i="0">
                <a:solidFill>
                  <a:schemeClr val="bg2"/>
                </a:solidFill>
                <a:latin typeface="Oracle Sans" panose="020B0503020204020204" pitchFamily="34" charset="0"/>
              </a:defRPr>
            </a:lvl1pPr>
            <a:lvl5pPr marL="731502"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7" y="1828802"/>
            <a:ext cx="8232149" cy="2026447"/>
          </a:xfrm>
          <a:noFill/>
        </p:spPr>
        <p:txBody>
          <a:bodyPr vert="horz" wrap="square" lIns="0" tIns="0" rIns="0" bIns="0" rtlCol="0" anchor="b" anchorCtr="0">
            <a:noAutofit/>
          </a:bodyPr>
          <a:lstStyle>
            <a:lvl1pPr marL="184146" indent="-184146">
              <a:lnSpc>
                <a:spcPct val="100000"/>
              </a:lnSpc>
              <a:tabLst/>
              <a:defRPr lang="en-US" sz="3200" b="0" i="0">
                <a:solidFill>
                  <a:schemeClr val="tx1"/>
                </a:solidFill>
                <a:latin typeface="Oracle Sans" panose="020B0503020204020204" pitchFamily="34" charset="0"/>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2001" y="4540249"/>
            <a:ext cx="5333999" cy="266291"/>
          </a:xfrm>
          <a:prstGeom prst="rect">
            <a:avLst/>
          </a:prstGeom>
        </p:spPr>
        <p:txBody>
          <a:bodyPr>
            <a:noAutofit/>
          </a:bodyPr>
          <a:lstStyle>
            <a:lvl1pPr>
              <a:defRPr b="0" i="0">
                <a:solidFill>
                  <a:schemeClr val="tx1"/>
                </a:solidFill>
                <a:latin typeface="Oracle Sans" panose="020B0503020204020204" pitchFamily="34" charset="0"/>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2001" y="4877843"/>
            <a:ext cx="5333999" cy="895181"/>
          </a:xfrm>
          <a:prstGeom prst="rect">
            <a:avLst/>
          </a:prstGeom>
        </p:spPr>
        <p:txBody>
          <a:bodyPr>
            <a:noAutofit/>
          </a:bodyPr>
          <a:lstStyle>
            <a:lvl1pPr>
              <a:defRPr b="0" i="0">
                <a:solidFill>
                  <a:schemeClr val="bg2"/>
                </a:solidFill>
                <a:latin typeface="Oracle Sans" panose="020B0503020204020204" pitchFamily="34" charset="0"/>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endParaRPr lang="en-US"/>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p:nvCxnSpPr>
        <p:spPr>
          <a:xfrm flipH="1" flipV="1">
            <a:off x="768875" y="41716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4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ight - Quote with Pictur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7ADEAA-7233-6E97-1AF8-D5951796A2C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71376" y="0"/>
            <a:ext cx="3117048" cy="2648224"/>
          </a:xfrm>
          <a:prstGeom prst="rect">
            <a:avLst/>
          </a:prstGeom>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1"/>
            <a:ext cx="4876800" cy="6858000"/>
          </a:xfrm>
        </p:spPr>
        <p:txBody>
          <a:bodyPr anchor="ctr" anchorCtr="1"/>
          <a:lstStyle>
            <a:lvl1pPr>
              <a:defRPr b="0" i="0">
                <a:latin typeface="Oracle Sans" panose="020B0503020204020204" pitchFamily="34" charset="0"/>
              </a:defRPr>
            </a:lvl1pPr>
          </a:lstStyle>
          <a:p>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5" y="2896193"/>
            <a:ext cx="6219355" cy="1384995"/>
          </a:xfrm>
          <a:noFill/>
        </p:spPr>
        <p:txBody>
          <a:bodyPr vert="horz" wrap="square" lIns="0" tIns="0" rIns="0" bIns="0" rtlCol="0" anchor="b" anchorCtr="0">
            <a:spAutoFit/>
          </a:bodyPr>
          <a:lstStyle>
            <a:lvl1pPr marL="179384" indent="-179384">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6"/>
            <a:ext cx="6054629"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9"/>
            <a:ext cx="6054629"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15559112-27B5-0DD1-A444-206BE16B145D}"/>
              </a:ext>
              <a:ext uri="{C183D7F6-B498-43B3-948B-1728B52AA6E4}">
                <adec:decorative xmlns:adec="http://schemas.microsoft.com/office/drawing/2017/decorative" val="1"/>
              </a:ext>
            </a:extLst>
          </p:cNvPr>
          <p:cNvCxnSpPr>
            <a:cxnSpLocks/>
          </p:cNvCxnSpPr>
          <p:nvPr/>
        </p:nvCxnSpPr>
        <p:spPr>
          <a:xfrm flipH="1" flipV="1">
            <a:off x="5372844" y="4653136"/>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6"/>
            <a:ext cx="2447584" cy="673743"/>
          </a:xfrm>
        </p:spPr>
        <p:txBody>
          <a:bodyPr/>
          <a:lstStyle>
            <a:lvl1pPr>
              <a:defRPr b="0" i="0">
                <a:latin typeface="Oracle Sans" panose="020B0503020204020204" pitchFamily="34" charset="0"/>
              </a:defRPr>
            </a:lvl1pPr>
            <a:lvl5pPr marL="731502" indent="0">
              <a:buNone/>
              <a:defRPr/>
            </a:lvl5pPr>
          </a:lstStyle>
          <a:p>
            <a:pPr lvl="0"/>
            <a:r>
              <a:rPr lang="en-US" dirty="0"/>
              <a:t>Click to add logo</a:t>
            </a:r>
          </a:p>
        </p:txBody>
      </p:sp>
    </p:spTree>
    <p:extLst>
      <p:ext uri="{BB962C8B-B14F-4D97-AF65-F5344CB8AC3E}">
        <p14:creationId xmlns:p14="http://schemas.microsoft.com/office/powerpoint/2010/main" val="1339871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ark - Quote with Pictur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A643E1C-823F-B838-8CD6-3A9365ABD51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9071376" y="0"/>
            <a:ext cx="3117048" cy="2648224"/>
          </a:xfrm>
          <a:prstGeom prst="rect">
            <a:avLst/>
          </a:prstGeom>
        </p:spPr>
      </p:pic>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377"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377"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6"/>
            <a:ext cx="6051272"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9"/>
            <a:ext cx="6051272"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cxnSp>
        <p:nvCxnSpPr>
          <p:cNvPr id="8" name="Accent Mark">
            <a:extLst>
              <a:ext uri="{FF2B5EF4-FFF2-40B4-BE49-F238E27FC236}">
                <a16:creationId xmlns:a16="http://schemas.microsoft.com/office/drawing/2014/main" id="{8F1E17BA-99F9-7884-FD09-080BB5E6351D}"/>
              </a:ext>
              <a:ext uri="{C183D7F6-B498-43B3-948B-1728B52AA6E4}">
                <adec:decorative xmlns:adec="http://schemas.microsoft.com/office/drawing/2017/decorative" val="1"/>
              </a:ext>
            </a:extLst>
          </p:cNvPr>
          <p:cNvCxnSpPr>
            <a:cxnSpLocks/>
          </p:cNvCxnSpPr>
          <p:nvPr/>
        </p:nvCxnSpPr>
        <p:spPr>
          <a:xfrm flipH="1" flipV="1">
            <a:off x="5372844" y="4653136"/>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6"/>
            <a:ext cx="2447584" cy="673743"/>
          </a:xfrm>
        </p:spPr>
        <p:txBody>
          <a:bodyPr/>
          <a:lstStyle>
            <a:lvl1pPr>
              <a:defRPr b="0" i="0">
                <a:latin typeface="Oracle Sans" panose="020B0503020204020204" pitchFamily="34" charset="0"/>
              </a:defRPr>
            </a:lvl1pPr>
            <a:lvl5pPr marL="731502" indent="0">
              <a:buNone/>
              <a:defRPr/>
            </a:lvl5pPr>
          </a:lstStyle>
          <a:p>
            <a:pPr lvl="0"/>
            <a:r>
              <a:rPr lang="en-US" dirty="0"/>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5" y="2896193"/>
            <a:ext cx="6219355" cy="1384995"/>
          </a:xfrm>
          <a:noFill/>
        </p:spPr>
        <p:txBody>
          <a:bodyPr vert="horz" wrap="square" lIns="0" tIns="0" rIns="0" bIns="0" rtlCol="0" anchor="b" anchorCtr="0">
            <a:spAutoFit/>
          </a:bodyPr>
          <a:lstStyle>
            <a:lvl1pPr marL="179384" indent="-179384">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Tree>
    <p:extLst>
      <p:ext uri="{BB962C8B-B14F-4D97-AF65-F5344CB8AC3E}">
        <p14:creationId xmlns:p14="http://schemas.microsoft.com/office/powerpoint/2010/main" val="42312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Light - Quote with Picture">
    <p:bg>
      <p:bgRef idx="1001">
        <a:schemeClr val="bg2"/>
      </p:bgRef>
    </p:bg>
    <p:spTree>
      <p:nvGrpSpPr>
        <p:cNvPr id="1" name=""/>
        <p:cNvGrpSpPr/>
        <p:nvPr/>
      </p:nvGrpSpPr>
      <p:grpSpPr>
        <a:xfrm>
          <a:off x="0" y="0"/>
          <a:ext cx="0" cy="0"/>
          <a:chOff x="0" y="0"/>
          <a:chExt cx="0" cy="0"/>
        </a:xfrm>
      </p:grpSpPr>
      <p:pic>
        <p:nvPicPr>
          <p:cNvPr id="2" name="Bloom">
            <a:extLst>
              <a:ext uri="{FF2B5EF4-FFF2-40B4-BE49-F238E27FC236}">
                <a16:creationId xmlns:a16="http://schemas.microsoft.com/office/drawing/2014/main" id="{054D7684-EA63-6632-3C58-CAEF9E43935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4876801" y="2526"/>
            <a:ext cx="2132496" cy="1675532"/>
          </a:xfrm>
          <a:prstGeom prst="rect">
            <a:avLst/>
          </a:prstGeom>
        </p:spPr>
      </p:pic>
      <p:pic>
        <p:nvPicPr>
          <p:cNvPr id="6" name="Data">
            <a:extLst>
              <a:ext uri="{FF2B5EF4-FFF2-40B4-BE49-F238E27FC236}">
                <a16:creationId xmlns:a16="http://schemas.microsoft.com/office/drawing/2014/main" id="{DB09FE5D-498F-A6EC-F4FD-4E42588EE31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4877826" y="5299861"/>
            <a:ext cx="2470220" cy="1558139"/>
          </a:xfrm>
          <a:prstGeom prst="rect">
            <a:avLst/>
          </a:prstGeom>
        </p:spPr>
      </p:pic>
      <p:sp>
        <p:nvSpPr>
          <p:cNvPr id="9" name="Picture Placeholder 4">
            <a:extLst>
              <a:ext uri="{FF2B5EF4-FFF2-40B4-BE49-F238E27FC236}">
                <a16:creationId xmlns:a16="http://schemas.microsoft.com/office/drawing/2014/main" id="{738F5A81-FBCD-29DB-32EA-63458835DF97}"/>
              </a:ext>
            </a:extLst>
          </p:cNvPr>
          <p:cNvSpPr>
            <a:spLocks noGrp="1"/>
          </p:cNvSpPr>
          <p:nvPr>
            <p:ph type="pic" sz="quarter" idx="42" hasCustomPrompt="1"/>
          </p:nvPr>
        </p:nvSpPr>
        <p:spPr>
          <a:xfrm>
            <a:off x="0" y="0"/>
            <a:ext cx="4876800" cy="6858000"/>
          </a:xfrm>
        </p:spPr>
        <p:txBody>
          <a:bodyPr anchor="ctr" anchorCtr="1"/>
          <a:lstStyle>
            <a:lvl1pPr marL="0" marR="0" indent="0" algn="l" defTabSz="914377"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377"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3"/>
            <a:ext cx="6020299" cy="1384995"/>
          </a:xfrm>
          <a:noFill/>
        </p:spPr>
        <p:txBody>
          <a:bodyPr vert="horz" wrap="square" lIns="0" tIns="0" rIns="0" bIns="0" rtlCol="0" anchor="b" anchorCtr="0">
            <a:spAutoFit/>
          </a:bodyPr>
          <a:lstStyle>
            <a:lvl1pPr marL="179384" indent="-179384">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9" y="4911128"/>
            <a:ext cx="5853145"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9" y="5248721"/>
            <a:ext cx="5853145"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F6BDC750-94C5-9030-41DB-E16F05A04DF7}"/>
              </a:ext>
              <a:ext uri="{C183D7F6-B498-43B3-948B-1728B52AA6E4}">
                <adec:decorative xmlns:adec="http://schemas.microsoft.com/office/drawing/2017/decorative" val="1"/>
              </a:ext>
            </a:extLst>
          </p:cNvPr>
          <p:cNvCxnSpPr>
            <a:cxnSpLocks/>
          </p:cNvCxnSpPr>
          <p:nvPr/>
        </p:nvCxnSpPr>
        <p:spPr>
          <a:xfrm flipH="1" flipV="1">
            <a:off x="5832887" y="45811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6"/>
            <a:ext cx="2447584" cy="673743"/>
          </a:xfrm>
        </p:spPr>
        <p:txBody>
          <a:bodyPr/>
          <a:lstStyle>
            <a:lvl1pPr>
              <a:defRPr b="0" i="0">
                <a:latin typeface="Oracle Sans" panose="020B0503020204020204" pitchFamily="34" charset="0"/>
              </a:defRPr>
            </a:lvl1pPr>
            <a:lvl5pPr marL="731502" indent="0">
              <a:buNone/>
              <a:defRPr/>
            </a:lvl5pPr>
          </a:lstStyle>
          <a:p>
            <a:pPr lvl="0"/>
            <a:r>
              <a:rPr lang="en-US" dirty="0"/>
              <a:t>Click to add logo</a:t>
            </a:r>
          </a:p>
        </p:txBody>
      </p:sp>
    </p:spTree>
    <p:extLst>
      <p:ext uri="{BB962C8B-B14F-4D97-AF65-F5344CB8AC3E}">
        <p14:creationId xmlns:p14="http://schemas.microsoft.com/office/powerpoint/2010/main" val="327649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Dark - Quote with Picture">
    <p:spTree>
      <p:nvGrpSpPr>
        <p:cNvPr id="1" name=""/>
        <p:cNvGrpSpPr/>
        <p:nvPr/>
      </p:nvGrpSpPr>
      <p:grpSpPr>
        <a:xfrm>
          <a:off x="0" y="0"/>
          <a:ext cx="0" cy="0"/>
          <a:chOff x="0" y="0"/>
          <a:chExt cx="0" cy="0"/>
        </a:xfrm>
      </p:grpSpPr>
      <p:pic>
        <p:nvPicPr>
          <p:cNvPr id="9" name="Bloom">
            <a:extLst>
              <a:ext uri="{FF2B5EF4-FFF2-40B4-BE49-F238E27FC236}">
                <a16:creationId xmlns:a16="http://schemas.microsoft.com/office/drawing/2014/main" id="{4E77329F-1938-6804-41F3-F5FD753C021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4876801" y="2526"/>
            <a:ext cx="2132496" cy="1675532"/>
          </a:xfrm>
          <a:prstGeom prst="rect">
            <a:avLst/>
          </a:prstGeom>
        </p:spPr>
      </p:pic>
      <p:pic>
        <p:nvPicPr>
          <p:cNvPr id="14" name="Data">
            <a:extLst>
              <a:ext uri="{FF2B5EF4-FFF2-40B4-BE49-F238E27FC236}">
                <a16:creationId xmlns:a16="http://schemas.microsoft.com/office/drawing/2014/main" id="{7EA2B8CB-7CDA-0B5A-E747-48BF95D08BB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4877826" y="5299861"/>
            <a:ext cx="2470220" cy="1558139"/>
          </a:xfrm>
          <a:prstGeom prst="rect">
            <a:avLst/>
          </a:prstGeom>
        </p:spPr>
      </p:pic>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8"/>
            <a:ext cx="5864400"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1"/>
            <a:ext cx="5864400"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cxnSp>
        <p:nvCxnSpPr>
          <p:cNvPr id="8" name="Accent Mark">
            <a:extLst>
              <a:ext uri="{FF2B5EF4-FFF2-40B4-BE49-F238E27FC236}">
                <a16:creationId xmlns:a16="http://schemas.microsoft.com/office/drawing/2014/main" id="{0A14664C-1D78-FAD9-DC04-024F7A7BE004}"/>
              </a:ext>
              <a:ext uri="{C183D7F6-B498-43B3-948B-1728B52AA6E4}">
                <adec:decorative xmlns:adec="http://schemas.microsoft.com/office/drawing/2017/decorative" val="1"/>
              </a:ext>
            </a:extLst>
          </p:cNvPr>
          <p:cNvCxnSpPr>
            <a:cxnSpLocks/>
          </p:cNvCxnSpPr>
          <p:nvPr/>
        </p:nvCxnSpPr>
        <p:spPr>
          <a:xfrm flipH="1" flipV="1">
            <a:off x="5828788" y="45811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203406"/>
            <a:ext cx="2447584" cy="673743"/>
          </a:xfrm>
        </p:spPr>
        <p:txBody>
          <a:bodyPr/>
          <a:lstStyle>
            <a:lvl1pPr>
              <a:defRPr b="0" i="0">
                <a:latin typeface="Oracle Sans" panose="020B0503020204020204" pitchFamily="34" charset="0"/>
              </a:defRPr>
            </a:lvl1pPr>
            <a:lvl5pPr marL="731502" indent="0">
              <a:buNone/>
              <a:defRPr/>
            </a:lvl5pPr>
          </a:lstStyle>
          <a:p>
            <a:pPr lvl="0"/>
            <a:r>
              <a:rPr lang="en-US" dirty="0"/>
              <a:t>Click to add logo</a:t>
            </a:r>
          </a:p>
        </p:txBody>
      </p:sp>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3"/>
            <a:ext cx="6020299" cy="1384995"/>
          </a:xfrm>
          <a:noFill/>
        </p:spPr>
        <p:txBody>
          <a:bodyPr vert="horz" wrap="square" lIns="0" tIns="0" rIns="0" bIns="0" rtlCol="0" anchor="b" anchorCtr="0">
            <a:spAutoFit/>
          </a:bodyPr>
          <a:lstStyle>
            <a:lvl1pPr marL="179384" indent="-179384">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3" name="Picture Placeholder 4">
            <a:extLst>
              <a:ext uri="{FF2B5EF4-FFF2-40B4-BE49-F238E27FC236}">
                <a16:creationId xmlns:a16="http://schemas.microsoft.com/office/drawing/2014/main" id="{12104653-6C46-E2DA-F194-1EE1792C68C8}"/>
              </a:ext>
            </a:extLst>
          </p:cNvPr>
          <p:cNvSpPr>
            <a:spLocks noGrp="1"/>
          </p:cNvSpPr>
          <p:nvPr>
            <p:ph type="pic" sz="quarter" idx="42" hasCustomPrompt="1"/>
          </p:nvPr>
        </p:nvSpPr>
        <p:spPr>
          <a:xfrm>
            <a:off x="0" y="0"/>
            <a:ext cx="4876800" cy="6858000"/>
          </a:xfrm>
        </p:spPr>
        <p:txBody>
          <a:bodyPr anchor="ctr" anchorCtr="1"/>
          <a:lstStyle>
            <a:lvl1pPr marL="0" marR="0" indent="0" algn="l" defTabSz="914377"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377"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Tree>
    <p:extLst>
      <p:ext uri="{BB962C8B-B14F-4D97-AF65-F5344CB8AC3E}">
        <p14:creationId xmlns:p14="http://schemas.microsoft.com/office/powerpoint/2010/main" val="23831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ight - Met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4BDBAC25-8D5F-086F-B606-81DABD762F75}"/>
              </a:ext>
              <a:ext uri="{C183D7F6-B498-43B3-948B-1728B52AA6E4}">
                <adec:decorative xmlns:adec="http://schemas.microsoft.com/office/drawing/2017/decorative" val="1"/>
              </a:ext>
            </a:extLst>
          </p:cNvPr>
          <p:cNvCxnSpPr>
            <a:cxnSpLocks/>
          </p:cNvCxnSpPr>
          <p:nvPr/>
        </p:nvCxnSpPr>
        <p:spPr>
          <a:xfrm flipH="1">
            <a:off x="775225" y="4241403"/>
            <a:ext cx="301752"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1"/>
            <a:ext cx="5072063" cy="2415700"/>
          </a:xfrm>
        </p:spPr>
        <p:txBody>
          <a:bodyPr anchor="b" anchorCtr="0"/>
          <a:lstStyle>
            <a:lvl1pPr>
              <a:defRPr sz="8000" b="0" i="0">
                <a:solidFill>
                  <a:srgbClr val="C74634"/>
                </a:solidFill>
                <a:latin typeface="Oracle Sans" panose="020B0503020204020204" pitchFamily="34" charset="0"/>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6"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b="0" i="0">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695858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ark - Metric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1"/>
            <a:ext cx="5085287" cy="2415700"/>
          </a:xfrm>
        </p:spPr>
        <p:txBody>
          <a:bodyPr anchor="b" anchorCtr="0"/>
          <a:lstStyle>
            <a:lvl1pPr>
              <a:defRPr sz="8000" b="0" i="0">
                <a:solidFill>
                  <a:schemeClr val="tx1"/>
                </a:solidFill>
                <a:latin typeface="Oracle Sans" panose="020B0503020204020204" pitchFamily="34" charset="0"/>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6"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cxnSp>
        <p:nvCxnSpPr>
          <p:cNvPr id="6" name="Accent Mark">
            <a:extLst>
              <a:ext uri="{FF2B5EF4-FFF2-40B4-BE49-F238E27FC236}">
                <a16:creationId xmlns:a16="http://schemas.microsoft.com/office/drawing/2014/main" id="{B8CE1E7B-AA73-6B94-6DB9-84E487353802}"/>
              </a:ext>
              <a:ext uri="{C183D7F6-B498-43B3-948B-1728B52AA6E4}">
                <adec:decorative xmlns:adec="http://schemas.microsoft.com/office/drawing/2017/decorative" val="1"/>
              </a:ext>
            </a:extLst>
          </p:cNvPr>
          <p:cNvCxnSpPr>
            <a:cxnSpLocks/>
          </p:cNvCxnSpPr>
          <p:nvPr/>
        </p:nvCxnSpPr>
        <p:spPr>
          <a:xfrm flipH="1">
            <a:off x="775225" y="4241403"/>
            <a:ext cx="301752"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69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8B8580"/>
                </a:solidFill>
                <a:latin typeface="Oracle Sans" panose="020B0503020204020204" pitchFamily="34" charset="0"/>
              </a:defRPr>
            </a:lvl1pPr>
          </a:lstStyle>
          <a:p>
            <a:fld id="{9E4E911D-B3A0-9142-B7E0-26899099F75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8B8580"/>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8B8580"/>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160173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2"/>
      </p:bgRef>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2071038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peaker_1">
    <p:spTree>
      <p:nvGrpSpPr>
        <p:cNvPr id="1" name=""/>
        <p:cNvGrpSpPr/>
        <p:nvPr/>
      </p:nvGrpSpPr>
      <p:grpSpPr>
        <a:xfrm>
          <a:off x="0" y="0"/>
          <a:ext cx="0" cy="0"/>
          <a:chOff x="0" y="0"/>
          <a:chExt cx="0" cy="0"/>
        </a:xfrm>
      </p:grpSpPr>
      <p:pic>
        <p:nvPicPr>
          <p:cNvPr id="2" name="Glow" descr="A black background with a light&#10;&#10;Description automatically generated">
            <a:extLst>
              <a:ext uri="{FF2B5EF4-FFF2-40B4-BE49-F238E27FC236}">
                <a16:creationId xmlns:a16="http://schemas.microsoft.com/office/drawing/2014/main" id="{A8C3650D-97DA-DE42-DB87-B96AF2ABB3A5}"/>
              </a:ext>
            </a:extLst>
          </p:cNvPr>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4" name="Bloom">
            <a:extLst>
              <a:ext uri="{FF2B5EF4-FFF2-40B4-BE49-F238E27FC236}">
                <a16:creationId xmlns:a16="http://schemas.microsoft.com/office/drawing/2014/main" id="{1B761F9D-FD9A-9AD6-1FAE-F15B3E7D6B8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17421"/>
            <a:ext cx="2705621"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5" y="1599495"/>
            <a:ext cx="3227476"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5" y="5145364"/>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5" y="5509468"/>
            <a:ext cx="3236480"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60" y="6423979"/>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9" y="6425605"/>
            <a:ext cx="2743200" cy="363500"/>
          </a:xfrm>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
        <p:nvSpPr>
          <p:cNvPr id="3" name="Title 1">
            <a:extLst>
              <a:ext uri="{FF2B5EF4-FFF2-40B4-BE49-F238E27FC236}">
                <a16:creationId xmlns:a16="http://schemas.microsoft.com/office/drawing/2014/main" id="{BFE7977F-C91A-8559-36A2-ECAA2ACB98FF}"/>
              </a:ext>
            </a:extLst>
          </p:cNvPr>
          <p:cNvSpPr>
            <a:spLocks noGrp="1"/>
          </p:cNvSpPr>
          <p:nvPr>
            <p:ph type="title" hasCustomPrompt="1"/>
          </p:nvPr>
        </p:nvSpPr>
        <p:spPr>
          <a:xfrm>
            <a:off x="762000" y="2768950"/>
            <a:ext cx="2560320" cy="1320103"/>
          </a:xfrm>
        </p:spPr>
        <p:txBody>
          <a:bodyPr vert="horz" wrap="square" lIns="0" tIns="0" rIns="0" bIns="0" rtlCol="0" anchor="ctr" anchorCtr="0">
            <a:normAutofit/>
          </a:bodyPr>
          <a:lstStyle>
            <a:lvl1pPr marL="0" algn="l" defTabSz="914377"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a:t>
            </a:r>
          </a:p>
        </p:txBody>
      </p:sp>
    </p:spTree>
    <p:extLst>
      <p:ext uri="{BB962C8B-B14F-4D97-AF65-F5344CB8AC3E}">
        <p14:creationId xmlns:p14="http://schemas.microsoft.com/office/powerpoint/2010/main" val="122072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peaker_2">
    <p:spTree>
      <p:nvGrpSpPr>
        <p:cNvPr id="1" name=""/>
        <p:cNvGrpSpPr/>
        <p:nvPr/>
      </p:nvGrpSpPr>
      <p:grpSpPr>
        <a:xfrm>
          <a:off x="0" y="0"/>
          <a:ext cx="0" cy="0"/>
          <a:chOff x="0" y="0"/>
          <a:chExt cx="0" cy="0"/>
        </a:xfrm>
      </p:grpSpPr>
      <p:pic>
        <p:nvPicPr>
          <p:cNvPr id="2" name="Glow" descr="A black background with a light&#10;&#10;Description automatically generated">
            <a:extLst>
              <a:ext uri="{FF2B5EF4-FFF2-40B4-BE49-F238E27FC236}">
                <a16:creationId xmlns:a16="http://schemas.microsoft.com/office/drawing/2014/main" id="{A297D7EC-C913-1651-12C7-675978DB6A68}"/>
              </a:ext>
            </a:extLst>
          </p:cNvPr>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5" name="Bloom">
            <a:extLst>
              <a:ext uri="{FF2B5EF4-FFF2-40B4-BE49-F238E27FC236}">
                <a16:creationId xmlns:a16="http://schemas.microsoft.com/office/drawing/2014/main" id="{1E878B46-DB6D-4DE1-E288-8A1ECF6FD6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rot="10800000" flipH="1" flipV="1">
            <a:off x="1" y="-1"/>
            <a:ext cx="2705621"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6"/>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1"/>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9" y="6425605"/>
            <a:ext cx="2743200" cy="363500"/>
          </a:xfrm>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60" y="6423979"/>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6"/>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1"/>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 name="Title 1">
            <a:extLst>
              <a:ext uri="{FF2B5EF4-FFF2-40B4-BE49-F238E27FC236}">
                <a16:creationId xmlns:a16="http://schemas.microsoft.com/office/drawing/2014/main" id="{FA370BBE-452B-EC85-5D32-24F212AA5A8F}"/>
              </a:ext>
            </a:extLst>
          </p:cNvPr>
          <p:cNvSpPr>
            <a:spLocks noGrp="1"/>
          </p:cNvSpPr>
          <p:nvPr>
            <p:ph type="title" hasCustomPrompt="1"/>
          </p:nvPr>
        </p:nvSpPr>
        <p:spPr>
          <a:xfrm>
            <a:off x="762000" y="2768950"/>
            <a:ext cx="2560320" cy="1320103"/>
          </a:xfrm>
        </p:spPr>
        <p:txBody>
          <a:bodyPr vert="horz" wrap="square" lIns="0" tIns="0" rIns="0" bIns="0" rtlCol="0" anchor="ctr" anchorCtr="0">
            <a:normAutofit/>
          </a:bodyPr>
          <a:lstStyle>
            <a:lvl1pPr marL="0" algn="l" defTabSz="914377"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spTree>
    <p:extLst>
      <p:ext uri="{BB962C8B-B14F-4D97-AF65-F5344CB8AC3E}">
        <p14:creationId xmlns:p14="http://schemas.microsoft.com/office/powerpoint/2010/main" val="7069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peaker_3">
    <p:spTree>
      <p:nvGrpSpPr>
        <p:cNvPr id="1" name=""/>
        <p:cNvGrpSpPr/>
        <p:nvPr/>
      </p:nvGrpSpPr>
      <p:grpSpPr>
        <a:xfrm>
          <a:off x="0" y="0"/>
          <a:ext cx="0" cy="0"/>
          <a:chOff x="0" y="0"/>
          <a:chExt cx="0" cy="0"/>
        </a:xfrm>
      </p:grpSpPr>
      <p:pic>
        <p:nvPicPr>
          <p:cNvPr id="2" name="Glow" descr="A black background with a light&#10;&#10;Description automatically generated">
            <a:extLst>
              <a:ext uri="{FF2B5EF4-FFF2-40B4-BE49-F238E27FC236}">
                <a16:creationId xmlns:a16="http://schemas.microsoft.com/office/drawing/2014/main" id="{DCE8BF59-72AC-E0C6-AD07-2B6CBDF38FF1}"/>
              </a:ext>
            </a:extLst>
          </p:cNvPr>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3" name="Bloom">
            <a:extLst>
              <a:ext uri="{FF2B5EF4-FFF2-40B4-BE49-F238E27FC236}">
                <a16:creationId xmlns:a16="http://schemas.microsoft.com/office/drawing/2014/main" id="{B7B4E5FF-CD99-B9D1-3171-1CEAA411A57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rot="10800000" flipH="1" flipV="1">
            <a:off x="1" y="0"/>
            <a:ext cx="2705621" cy="27432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2768950"/>
            <a:ext cx="2560320" cy="1320103"/>
          </a:xfrm>
        </p:spPr>
        <p:txBody>
          <a:bodyPr vert="horz" wrap="square" lIns="0" tIns="0" rIns="0" bIns="0" rtlCol="0" anchor="ctr" anchorCtr="0">
            <a:normAutofit/>
          </a:bodyPr>
          <a:lstStyle>
            <a:lvl1pPr marL="0" algn="l" defTabSz="914377"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526127" y="553736"/>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3180243"/>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509042"/>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184631"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184631" y="5558075"/>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184631" y="5886874"/>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8267"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888267" y="5558075"/>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888267" y="5886874"/>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60" y="6423979"/>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9" y="6425605"/>
            <a:ext cx="2743200" cy="363500"/>
          </a:xfrm>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175488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3">
          <p15:clr>
            <a:srgbClr val="FBAE40"/>
          </p15:clr>
        </p15:guide>
        <p15:guide id="2" pos="567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peaker_4">
    <p:spTree>
      <p:nvGrpSpPr>
        <p:cNvPr id="1" name=""/>
        <p:cNvGrpSpPr/>
        <p:nvPr/>
      </p:nvGrpSpPr>
      <p:grpSpPr>
        <a:xfrm>
          <a:off x="0" y="0"/>
          <a:ext cx="0" cy="0"/>
          <a:chOff x="0" y="0"/>
          <a:chExt cx="0" cy="0"/>
        </a:xfrm>
      </p:grpSpPr>
      <p:pic>
        <p:nvPicPr>
          <p:cNvPr id="7" name="Glow" descr="A black background with a light&#10;&#10;Description automatically generated">
            <a:extLst>
              <a:ext uri="{FF2B5EF4-FFF2-40B4-BE49-F238E27FC236}">
                <a16:creationId xmlns:a16="http://schemas.microsoft.com/office/drawing/2014/main" id="{C8D3F33F-5216-66C3-0DCE-0418EE02CF40}"/>
              </a:ext>
            </a:extLst>
          </p:cNvPr>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7"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7" y="3101575"/>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7"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7"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7" y="3101575"/>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7"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7" y="6143787"/>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7"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7"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7" y="6143787"/>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60" y="6423979"/>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9" y="6425605"/>
            <a:ext cx="2743200" cy="363500"/>
          </a:xfrm>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1">
            <a:extLst>
              <a:ext uri="{FF2B5EF4-FFF2-40B4-BE49-F238E27FC236}">
                <a16:creationId xmlns:a16="http://schemas.microsoft.com/office/drawing/2014/main" id="{173C538E-5A8B-EB91-E397-193CD5FFADA9}"/>
              </a:ext>
            </a:extLst>
          </p:cNvPr>
          <p:cNvSpPr>
            <a:spLocks noGrp="1"/>
          </p:cNvSpPr>
          <p:nvPr>
            <p:ph type="title" hasCustomPrompt="1"/>
          </p:nvPr>
        </p:nvSpPr>
        <p:spPr>
          <a:xfrm>
            <a:off x="762000" y="2768950"/>
            <a:ext cx="2560320" cy="1320103"/>
          </a:xfrm>
        </p:spPr>
        <p:txBody>
          <a:bodyPr vert="horz" wrap="square" lIns="0" tIns="0" rIns="0" bIns="0" rtlCol="0" anchor="ctr" anchorCtr="0">
            <a:normAutofit/>
          </a:bodyPr>
          <a:lstStyle>
            <a:lvl1pPr marL="0" algn="l" defTabSz="914377"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pic>
        <p:nvPicPr>
          <p:cNvPr id="6" name="Picture 5">
            <a:extLst>
              <a:ext uri="{FF2B5EF4-FFF2-40B4-BE49-F238E27FC236}">
                <a16:creationId xmlns:a16="http://schemas.microsoft.com/office/drawing/2014/main" id="{BC918E43-EE41-E809-1903-768B8CFB014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68" y="1"/>
            <a:ext cx="2743200" cy="2781300"/>
          </a:xfrm>
          <a:prstGeom prst="rect">
            <a:avLst/>
          </a:prstGeom>
        </p:spPr>
      </p:pic>
    </p:spTree>
    <p:extLst>
      <p:ext uri="{BB962C8B-B14F-4D97-AF65-F5344CB8AC3E}">
        <p14:creationId xmlns:p14="http://schemas.microsoft.com/office/powerpoint/2010/main" val="406525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Mission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38CAED-6966-416F-96DE-48D3061CAD63}"/>
              </a:ext>
            </a:extLst>
          </p:cNvPr>
          <p:cNvSpPr txBox="1">
            <a:spLocks noGrp="1" noRot="1" noMove="1" noResize="1" noEditPoints="1" noAdjustHandles="1" noChangeArrowheads="1" noChangeShapeType="1"/>
          </p:cNvSpPr>
          <p:nvPr/>
        </p:nvSpPr>
        <p:spPr>
          <a:xfrm>
            <a:off x="768877" y="1828800"/>
            <a:ext cx="6407244"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3000" b="0" i="0" dirty="0">
                <a:latin typeface="Oracle Sans" panose="020B0503020204020204" pitchFamily="34" charset="0"/>
              </a:rPr>
              <a:t>Our mission is to help people see data in new ways, discover insights,</a:t>
            </a:r>
            <a:br>
              <a:rPr lang="en-US" sz="3000" b="0" i="0" dirty="0">
                <a:latin typeface="Oracle Sans" panose="020B0503020204020204" pitchFamily="34" charset="0"/>
              </a:rPr>
            </a:br>
            <a:r>
              <a:rPr lang="en-US" sz="3000" b="0" i="0" dirty="0">
                <a:latin typeface="Oracle Sans" panose="020B0503020204020204" pitchFamily="34" charset="0"/>
              </a:rPr>
              <a:t>unlock endless possibilities.</a:t>
            </a:r>
          </a:p>
        </p:txBody>
      </p:sp>
    </p:spTree>
    <p:extLst>
      <p:ext uri="{BB962C8B-B14F-4D97-AF65-F5344CB8AC3E}">
        <p14:creationId xmlns:p14="http://schemas.microsoft.com/office/powerpoint/2010/main" val="43397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Light - Thank You_Pillar">
    <p:bg>
      <p:bgRef idx="1001">
        <a:schemeClr val="bg2"/>
      </p:bgRef>
    </p:bg>
    <p:spTree>
      <p:nvGrpSpPr>
        <p:cNvPr id="1" name=""/>
        <p:cNvGrpSpPr/>
        <p:nvPr/>
      </p:nvGrpSpPr>
      <p:grpSpPr>
        <a:xfrm>
          <a:off x="0" y="0"/>
          <a:ext cx="0" cy="0"/>
          <a:chOff x="0" y="0"/>
          <a:chExt cx="0" cy="0"/>
        </a:xfrm>
      </p:grpSpPr>
      <p:pic>
        <p:nvPicPr>
          <p:cNvPr id="8" name="BG-Bloom">
            <a:extLst>
              <a:ext uri="{FF2B5EF4-FFF2-40B4-BE49-F238E27FC236}">
                <a16:creationId xmlns:a16="http://schemas.microsoft.com/office/drawing/2014/main" id="{07D7DECF-E24C-2CBF-C460-34F8F8520D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6" y="3482231"/>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1"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9"/>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2995347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ark - Thank You_Pillar">
    <p:spTree>
      <p:nvGrpSpPr>
        <p:cNvPr id="1" name=""/>
        <p:cNvGrpSpPr/>
        <p:nvPr/>
      </p:nvGrpSpPr>
      <p:grpSpPr>
        <a:xfrm>
          <a:off x="0" y="0"/>
          <a:ext cx="0" cy="0"/>
          <a:chOff x="0" y="0"/>
          <a:chExt cx="0" cy="0"/>
        </a:xfrm>
      </p:grpSpPr>
      <p:pic>
        <p:nvPicPr>
          <p:cNvPr id="7" name="BG-Bloom">
            <a:extLst>
              <a:ext uri="{FF2B5EF4-FFF2-40B4-BE49-F238E27FC236}">
                <a16:creationId xmlns:a16="http://schemas.microsoft.com/office/drawing/2014/main" id="{3C65DFA0-0F42-755C-C56A-918290C26BA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1"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9"/>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8482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Light - Thank You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6" y="3482231"/>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1"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9"/>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fld id="{C29B3BD6-3ABC-7E46-8C38-250D3BCFB3A6}" type="datetimeFigureOut">
              <a:rPr lang="en-US" smtClean="0"/>
              <a:t>12/5/25</a:t>
            </a:fld>
            <a:endParaRPr lang="en-US"/>
          </a:p>
        </p:txBody>
      </p:sp>
    </p:spTree>
    <p:extLst>
      <p:ext uri="{BB962C8B-B14F-4D97-AF65-F5344CB8AC3E}">
        <p14:creationId xmlns:p14="http://schemas.microsoft.com/office/powerpoint/2010/main" val="2199601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2_Dark - Thank You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1"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9"/>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9E4E911D-B3A0-9142-B7E0-26899099F75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fld id="{C29B3BD6-3ABC-7E46-8C38-250D3BCFB3A6}" type="datetimeFigureOut">
              <a:rPr lang="en-US" smtClean="0"/>
              <a:t>12/5/25</a:t>
            </a:fld>
            <a:endParaRPr lang="en-US"/>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343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300"/>
            <a:ext cx="4104331" cy="861403"/>
          </a:xfrm>
          <a:prstGeom prst="rect">
            <a:avLst/>
          </a:prstGeom>
        </p:spPr>
      </p:pic>
    </p:spTree>
    <p:extLst>
      <p:ext uri="{BB962C8B-B14F-4D97-AF65-F5344CB8AC3E}">
        <p14:creationId xmlns:p14="http://schemas.microsoft.com/office/powerpoint/2010/main" val="1488310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&amp; Life Sciences </a:t>
            </a:r>
            <a:br>
              <a:rPr lang="en-US" dirty="0"/>
            </a:br>
            <a:r>
              <a:rPr lang="en-US" dirty="0"/>
              <a:t>section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300"/>
            <a:ext cx="4104331" cy="861403"/>
          </a:xfrm>
          <a:prstGeom prst="rect">
            <a:avLst/>
          </a:prstGeom>
        </p:spPr>
      </p:pic>
    </p:spTree>
    <p:extLst>
      <p:ext uri="{BB962C8B-B14F-4D97-AF65-F5344CB8AC3E}">
        <p14:creationId xmlns:p14="http://schemas.microsoft.com/office/powerpoint/2010/main" val="231504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Dark - Safe harbor_Pillar">
    <p:bg>
      <p:bgRef idx="1001">
        <a:schemeClr val="bg2"/>
      </p:bgRef>
    </p:bg>
    <p:spTree>
      <p:nvGrpSpPr>
        <p:cNvPr id="1" name=""/>
        <p:cNvGrpSpPr/>
        <p:nvPr/>
      </p:nvGrpSpPr>
      <p:grpSpPr>
        <a:xfrm>
          <a:off x="0" y="0"/>
          <a:ext cx="0" cy="0"/>
          <a:chOff x="0" y="0"/>
          <a:chExt cx="0" cy="0"/>
        </a:xfrm>
      </p:grpSpPr>
      <p:pic>
        <p:nvPicPr>
          <p:cNvPr id="5" name="BG-Safe Harbor">
            <a:extLst>
              <a:ext uri="{FF2B5EF4-FFF2-40B4-BE49-F238E27FC236}">
                <a16:creationId xmlns:a16="http://schemas.microsoft.com/office/drawing/2014/main" id="{90098163-CD96-0398-6F73-D6430455243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3"/>
            <a:ext cx="5957976" cy="2240742"/>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60" y="6435554"/>
            <a:ext cx="5745379" cy="365125"/>
          </a:xfrm>
        </p:spPr>
        <p:txBody>
          <a:bodyPr/>
          <a:lstStyle>
            <a:lvl1pPr>
              <a:defRPr b="0" i="0">
                <a:latin typeface="Oracle Sans" panose="020B0503020204020204" pitchFamily="34" charset="0"/>
              </a:defRPr>
            </a:lvl1pPr>
          </a:lstStyle>
          <a:p>
            <a:r>
              <a:rPr lang="en-US" dirty="0"/>
              <a:t>Copyright © 2024, Oracle and/or its affiliates</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9" y="6437179"/>
            <a:ext cx="2743200" cy="363500"/>
          </a:xfrm>
        </p:spPr>
        <p:txBody>
          <a:bodyPr/>
          <a:lstStyle>
            <a:lvl1pPr>
              <a:defRPr b="0" i="0">
                <a:latin typeface="Oracle Sans" panose="020B0503020204020204" pitchFamily="34" charset="0"/>
              </a:defRPr>
            </a:lvl1pPr>
          </a:lstStyle>
          <a:p>
            <a:r>
              <a:rPr lang="en-US" dirty="0"/>
              <a:t>[Date]</a:t>
            </a:r>
          </a:p>
        </p:txBody>
      </p:sp>
    </p:spTree>
    <p:extLst>
      <p:ext uri="{BB962C8B-B14F-4D97-AF65-F5344CB8AC3E}">
        <p14:creationId xmlns:p14="http://schemas.microsoft.com/office/powerpoint/2010/main" val="414154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ko-KR" altLang="en-US"/>
              <a:t>그림을 추가하려면 아이콘을 클릭하십시오</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ko-KR" altLang="en-US"/>
              <a:t>그림을 추가하려면 아이콘을 클릭하십시오</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ko-KR" altLang="en-US"/>
              <a:t>마스터 제목 스타일 편집</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ko-KR" altLang="en-US"/>
              <a:t>마스터 제목 스타일 편집</a:t>
            </a:r>
            <a:endParaRPr lang="en-US"/>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ko-KR" altLang="en-US"/>
              <a:t>마스터 텍스트 스타일을 편집하려면 클릭</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ko-KR" altLang="en-US"/>
              <a:t>마스터 텍스트 스타일을 편집하려면 클릭</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ko-KR" altLang="en-US"/>
              <a:t>마스터 텍스트 스타일을 편집하려면 클릭</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ko-KR" altLang="en-US"/>
              <a:t>마스터 텍스트 스타일을 편집하려면 클릭</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ko-KR" altLang="en-US"/>
              <a:t>그림을 추가하려면 아이콘을 클릭하십시오</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ko-KR" altLang="en-US"/>
              <a:t>마스터 제목 스타일 편집</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ko-KR" altLang="en-US"/>
              <a:t>마스터 제목 스타일 편집</a:t>
            </a:r>
            <a:endParaRPr lang="en-US"/>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ko-KR" altLang="en-US"/>
              <a:t>그림을 추가하려면 아이콘을 클릭하십시오</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ko-KR" altLang="en-US"/>
              <a:t>마스터 제목 스타일 편집</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ko-KR" altLang="en-US"/>
              <a:t>마스터 제목 스타일 편집</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&amp; Life Sciences </a:t>
            </a:r>
            <a:br>
              <a:rPr lang="en-US" dirty="0"/>
            </a:br>
            <a:r>
              <a:rPr lang="en-US" dirty="0"/>
              <a:t>Title (up to two lines)</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2023</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ko-KR" altLang="en-US"/>
              <a:t>그림을 추가하려면 아이콘을 클릭하십시오</a:t>
            </a:r>
            <a:endParaRPr lang="en-US"/>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ko-KR" altLang="en-US"/>
              <a:t>마스터 텍스트 스타일을 편집하려면 클릭</a:t>
            </a:r>
          </a:p>
          <a:p>
            <a:pPr lvl="1"/>
            <a:r>
              <a:rPr lang="ko-KR" altLang="en-US"/>
              <a:t>두 번째 수준</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ko-KR" altLang="en-US"/>
              <a:t>마스터 텍스트 스타일을 편집하려면 클릭</a:t>
            </a:r>
          </a:p>
          <a:p>
            <a:pPr marL="342831" lvl="1" indent="-342831" algn="l" defTabSz="914172" rtl="0" eaLnBrk="1" latinLnBrk="0" hangingPunct="1">
              <a:lnSpc>
                <a:spcPct val="110000"/>
              </a:lnSpc>
              <a:spcBef>
                <a:spcPts val="300"/>
              </a:spcBef>
            </a:pPr>
            <a:r>
              <a:rPr lang="ko-KR" altLang="en-US"/>
              <a:t>두 번째 수준</a:t>
            </a:r>
          </a:p>
          <a:p>
            <a:pPr marL="342831" lvl="2" indent="-342831" algn="l" defTabSz="914172" rtl="0" eaLnBrk="1" latinLnBrk="0" hangingPunct="1">
              <a:lnSpc>
                <a:spcPct val="110000"/>
              </a:lnSpc>
              <a:spcBef>
                <a:spcPts val="300"/>
              </a:spcBef>
            </a:pPr>
            <a:r>
              <a:rPr lang="ko-KR" altLang="en-US"/>
              <a:t>세 번째 수준</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2025,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ko-KR" altLang="en-US"/>
              <a:t>마스터 텍스트 스타일을 편집하려면 클릭</a:t>
            </a:r>
          </a:p>
          <a:p>
            <a:pPr lvl="1"/>
            <a:r>
              <a:rPr lang="ko-KR" altLang="en-US"/>
              <a:t>두 번째 수준</a:t>
            </a:r>
          </a:p>
          <a:p>
            <a:pPr lvl="2"/>
            <a:r>
              <a:rPr lang="ko-KR" altLang="en-US"/>
              <a:t>세 번째 수준</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ko-KR" altLang="en-US"/>
              <a:t>마스터 텍스트 스타일을 편집하려면 클릭</a:t>
            </a:r>
          </a:p>
          <a:p>
            <a:pPr lvl="1"/>
            <a:r>
              <a:rPr lang="ko-KR" altLang="en-US"/>
              <a:t>두 번째 수준</a:t>
            </a:r>
          </a:p>
          <a:p>
            <a:pPr lvl="2"/>
            <a:r>
              <a:rPr lang="ko-KR" altLang="en-US"/>
              <a:t>세 번째 수준</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ko-KR" altLang="en-US"/>
              <a:t>마스터 텍스트 스타일을 편집하려면 클릭</a:t>
            </a:r>
          </a:p>
          <a:p>
            <a:pPr lvl="1"/>
            <a:r>
              <a:rPr lang="ko-KR" altLang="en-US"/>
              <a:t>두 번째 수준</a:t>
            </a:r>
          </a:p>
          <a:p>
            <a:pPr lvl="2"/>
            <a:r>
              <a:rPr lang="ko-KR" altLang="en-US"/>
              <a:t>세 번째 수준</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ko-KR" altLang="en-US"/>
              <a:t>마스터 텍스트 스타일을 편집하려면 클릭</a:t>
            </a:r>
          </a:p>
          <a:p>
            <a:pPr lvl="1"/>
            <a:r>
              <a:rPr lang="ko-KR" altLang="en-US"/>
              <a:t>두 번째 수준</a:t>
            </a:r>
          </a:p>
          <a:p>
            <a:pPr lvl="2"/>
            <a:r>
              <a:rPr lang="ko-KR" altLang="en-US"/>
              <a:t>세 번째 수준</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2025,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ko-KR" altLang="en-US"/>
              <a:t>마스터 텍스트 스타일을 편집하려면 클릭</a:t>
            </a:r>
          </a:p>
          <a:p>
            <a:pPr lvl="1"/>
            <a:r>
              <a:rPr lang="ko-KR" altLang="en-US"/>
              <a:t>두 번째 수준</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ko-KR" altLang="en-US"/>
              <a:t>마스터 텍스트 스타일을 편집하려면 클릭</a:t>
            </a:r>
          </a:p>
          <a:p>
            <a:pPr lvl="1"/>
            <a:r>
              <a:rPr lang="ko-KR" altLang="en-US"/>
              <a:t>두 번째 수준</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ko-KR" altLang="en-US"/>
              <a:t>마스터 텍스트 스타일을 편집하려면 클릭</a:t>
            </a:r>
          </a:p>
          <a:p>
            <a:pPr lvl="1"/>
            <a:r>
              <a:rPr lang="ko-KR" altLang="en-US"/>
              <a:t>두 번째 수준</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ko-KR" altLang="en-US"/>
              <a:t>마스터 제목 스타일 편집</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2025,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image" Target="../media/image1.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theme" Target="../theme/theme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50" Type="http://schemas.openxmlformats.org/officeDocument/2006/relationships/slideLayout" Target="../slideLayouts/slideLayout191.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image" Target="../media/image1.emf"/><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8" Type="http://schemas.openxmlformats.org/officeDocument/2006/relationships/slideLayout" Target="../slideLayouts/slideLayout149.xml"/><Relationship Id="rId51" Type="http://schemas.openxmlformats.org/officeDocument/2006/relationships/theme" Target="../theme/theme3.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1" Type="http://schemas.openxmlformats.org/officeDocument/2006/relationships/slideLayout" Target="../slideLayouts/slideLayout142.xml"/><Relationship Id="rId6"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dirty="0"/>
              <a:t>Copyright © 2025,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4321" r:id="rId101"/>
    <p:sldLayoutId id="2147484322" r:id="rId102"/>
    <p:sldLayoutId id="2147484323" r:id="rId103"/>
    <p:sldLayoutId id="2147484324" r:id="rId104"/>
    <p:sldLayoutId id="2147484325" r:id="rId105"/>
    <p:sldLayoutId id="2147484326" r:id="rId106"/>
    <p:sldLayoutId id="2147484327" r:id="rId107"/>
    <p:sldLayoutId id="2147484328" r:id="rId108"/>
    <p:sldLayoutId id="2147483744" r:id="rId109"/>
    <p:sldLayoutId id="2147483944" r:id="rId110"/>
    <p:sldLayoutId id="2147484287" r:id="rId1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1"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1"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1"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1"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1"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1"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1"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1"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1"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1"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434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dirty="0"/>
              <a:t>Copyright © 2023, Oracle and/or its affiliates</a:t>
            </a:r>
          </a:p>
        </p:txBody>
      </p:sp>
    </p:spTree>
    <p:extLst>
      <p:ext uri="{BB962C8B-B14F-4D97-AF65-F5344CB8AC3E}">
        <p14:creationId xmlns:p14="http://schemas.microsoft.com/office/powerpoint/2010/main" val="4273843823"/>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bg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bg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bg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bg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bg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bg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5324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9E4E911D-B3A0-9142-B7E0-26899099F75A}"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60" y="6423979"/>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9" y="6425605"/>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C29B3BD6-3ABC-7E46-8C38-250D3BCFB3A6}" type="datetimeFigureOut">
              <a:rPr lang="en-US" smtClean="0"/>
              <a:t>12/5/25</a:t>
            </a:fld>
            <a:endParaRPr lang="en-US"/>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14381125"/>
      </p:ext>
    </p:extLst>
  </p:cSld>
  <p:clrMap bg1="dk1" tx1="lt1" bg2="dk2" tx2="lt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 id="2147484379" r:id="rId19"/>
    <p:sldLayoutId id="2147484380" r:id="rId20"/>
    <p:sldLayoutId id="2147484381" r:id="rId21"/>
    <p:sldLayoutId id="2147484382" r:id="rId22"/>
    <p:sldLayoutId id="2147484383" r:id="rId23"/>
    <p:sldLayoutId id="2147484384" r:id="rId24"/>
    <p:sldLayoutId id="2147484385" r:id="rId25"/>
    <p:sldLayoutId id="2147484386" r:id="rId26"/>
    <p:sldLayoutId id="2147484387" r:id="rId27"/>
    <p:sldLayoutId id="2147484388" r:id="rId28"/>
    <p:sldLayoutId id="2147484389" r:id="rId29"/>
    <p:sldLayoutId id="2147484390" r:id="rId30"/>
    <p:sldLayoutId id="2147484391" r:id="rId31"/>
    <p:sldLayoutId id="2147484392" r:id="rId32"/>
    <p:sldLayoutId id="2147484393" r:id="rId33"/>
    <p:sldLayoutId id="2147484394" r:id="rId34"/>
    <p:sldLayoutId id="2147484395" r:id="rId35"/>
    <p:sldLayoutId id="2147484396" r:id="rId36"/>
    <p:sldLayoutId id="2147484397" r:id="rId37"/>
    <p:sldLayoutId id="2147484398" r:id="rId38"/>
    <p:sldLayoutId id="2147484399" r:id="rId39"/>
    <p:sldLayoutId id="2147484400" r:id="rId40"/>
    <p:sldLayoutId id="2147484401" r:id="rId41"/>
    <p:sldLayoutId id="2147484402" r:id="rId42"/>
    <p:sldLayoutId id="2147484403" r:id="rId43"/>
    <p:sldLayoutId id="2147484404" r:id="rId44"/>
    <p:sldLayoutId id="2147484405" r:id="rId45"/>
    <p:sldLayoutId id="2147484406" r:id="rId46"/>
    <p:sldLayoutId id="2147484407" r:id="rId47"/>
    <p:sldLayoutId id="2147484408" r:id="rId48"/>
    <p:sldLayoutId id="2147484409" r:id="rId49"/>
    <p:sldLayoutId id="2147484410"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5000"/>
        </a:lnSpc>
        <a:spcBef>
          <a:spcPct val="0"/>
        </a:spcBef>
        <a:buNone/>
        <a:defRPr lang="en-US" sz="2400" b="1" i="0" kern="1200" baseline="0" dirty="0">
          <a:solidFill>
            <a:schemeClr val="tx1"/>
          </a:solidFill>
          <a:latin typeface="Oracle Sans Semi Bold" panose="020B0503020204020204" pitchFamily="34" charset="0"/>
          <a:ea typeface="+mn-ea"/>
          <a:cs typeface="Oracle Sans Semi Bold" panose="020B0503020204020204" pitchFamily="34" charset="0"/>
        </a:defRPr>
      </a:lvl1pPr>
    </p:titleStyle>
    <p:bodyStyle>
      <a:lvl1pPr marL="0" marR="0" indent="0" algn="l" defTabSz="914377"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Tab Light" panose="020B0403020204020204"/>
        </a:defRPr>
      </a:lvl1pPr>
      <a:lvl2pPr marL="365751" marR="0" indent="-182875" algn="l" defTabSz="914377"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Tab Light" panose="020B0403020204020204"/>
        </a:defRPr>
      </a:lvl2pPr>
      <a:lvl3pPr marL="547674" marR="0" indent="-182558" algn="l" defTabSz="914377"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32" marR="0" indent="-182558" algn="l" defTabSz="914377"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377" marR="0" indent="-182875" algn="l" defTabSz="914377"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53" indent="-182875" algn="l" defTabSz="914377"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28" indent="-182875" algn="l" defTabSz="914377"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1">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agents.oraclecorp.com/adk/get-started/quickstart" TargetMode="Externa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xml"/><Relationship Id="rId1" Type="http://schemas.openxmlformats.org/officeDocument/2006/relationships/slideLayout" Target="../slideLayouts/slideLayout62.xml"/><Relationship Id="rId4" Type="http://schemas.openxmlformats.org/officeDocument/2006/relationships/hyperlink" Target="https://docs.oracle.com/en-us/iaas/Content/generative-ai-agents/overview.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151.png"/></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image" Target="../media/image1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microsoft.com/office/2007/relationships/media" Target="../media/media1.mov"/><Relationship Id="rId1" Type="http://schemas.openxmlformats.org/officeDocument/2006/relationships/video" Target="NULL" TargetMode="External"/><Relationship Id="rId5" Type="http://schemas.openxmlformats.org/officeDocument/2006/relationships/image" Target="../media/image15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hyperlink" Target="https://oracle-one.slack.com/archives/C071ESBK0Q5/p1762191353786089" TargetMode="Externa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sv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111.png"/><Relationship Id="rId21" Type="http://schemas.openxmlformats.org/officeDocument/2006/relationships/image" Target="../media/image128.png"/><Relationship Id="rId7" Type="http://schemas.openxmlformats.org/officeDocument/2006/relationships/image" Target="../media/image115.svg"/><Relationship Id="rId12" Type="http://schemas.openxmlformats.org/officeDocument/2006/relationships/image" Target="../media/image119.png"/><Relationship Id="rId17" Type="http://schemas.openxmlformats.org/officeDocument/2006/relationships/image" Target="../media/image124.svg"/><Relationship Id="rId25" Type="http://schemas.openxmlformats.org/officeDocument/2006/relationships/image" Target="../media/image132.svg"/><Relationship Id="rId2" Type="http://schemas.openxmlformats.org/officeDocument/2006/relationships/notesSlide" Target="../notesSlides/notesSlide2.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60.xml"/><Relationship Id="rId6" Type="http://schemas.openxmlformats.org/officeDocument/2006/relationships/image" Target="../media/image114.png"/><Relationship Id="rId11" Type="http://schemas.openxmlformats.org/officeDocument/2006/relationships/image" Target="../media/image118.svg"/><Relationship Id="rId24" Type="http://schemas.openxmlformats.org/officeDocument/2006/relationships/image" Target="../media/image131.png"/><Relationship Id="rId5" Type="http://schemas.openxmlformats.org/officeDocument/2006/relationships/image" Target="../media/image113.png"/><Relationship Id="rId15" Type="http://schemas.openxmlformats.org/officeDocument/2006/relationships/image" Target="../media/image122.svg"/><Relationship Id="rId23" Type="http://schemas.openxmlformats.org/officeDocument/2006/relationships/image" Target="../media/image130.sv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2.svg"/><Relationship Id="rId9" Type="http://schemas.microsoft.com/office/2007/relationships/hdphoto" Target="../media/hdphoto1.wdp"/><Relationship Id="rId14" Type="http://schemas.openxmlformats.org/officeDocument/2006/relationships/image" Target="../media/image121.png"/><Relationship Id="rId22"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xml"/><Relationship Id="rId1" Type="http://schemas.openxmlformats.org/officeDocument/2006/relationships/slideLayout" Target="../slideLayouts/slideLayout62.xml"/><Relationship Id="rId4" Type="http://schemas.openxmlformats.org/officeDocument/2006/relationships/image" Target="../media/image135.svg"/></Relationships>
</file>

<file path=ppt/slides/_rels/slide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0.xml"/><Relationship Id="rId1" Type="http://schemas.openxmlformats.org/officeDocument/2006/relationships/tags" Target="../tags/tag1.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0.xml"/><Relationship Id="rId1" Type="http://schemas.openxmlformats.org/officeDocument/2006/relationships/tags" Target="../tags/tag2.xml"/><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0.xml"/><Relationship Id="rId1" Type="http://schemas.openxmlformats.org/officeDocument/2006/relationships/tags" Target="../tags/tag3.xml"/><Relationship Id="rId5" Type="http://schemas.openxmlformats.org/officeDocument/2006/relationships/image" Target="../media/image145.png"/><Relationship Id="rId4" Type="http://schemas.openxmlformats.org/officeDocument/2006/relationships/image" Target="../media/image14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0.xml"/><Relationship Id="rId1" Type="http://schemas.openxmlformats.org/officeDocument/2006/relationships/tags" Target="../tags/tag4.xml"/><Relationship Id="rId5" Type="http://schemas.openxmlformats.org/officeDocument/2006/relationships/image" Target="../media/image147.svg"/><Relationship Id="rId4"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EED468D-8630-E4EC-810A-2CD85F9FF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E1DE0-30BF-648B-A1A5-5FF12AE1501D}"/>
              </a:ext>
            </a:extLst>
          </p:cNvPr>
          <p:cNvSpPr>
            <a:spLocks noGrp="1"/>
          </p:cNvSpPr>
          <p:nvPr>
            <p:ph type="ctrTitle"/>
          </p:nvPr>
        </p:nvSpPr>
        <p:spPr>
          <a:xfrm>
            <a:off x="792538" y="2148840"/>
            <a:ext cx="6400800" cy="1280160"/>
          </a:xfrm>
        </p:spPr>
        <p:txBody>
          <a:bodyPr/>
          <a:lstStyle/>
          <a:p>
            <a:r>
              <a:rPr lang="en-US" altLang="ko-KR" dirty="0"/>
              <a:t>Generative AI Agent </a:t>
            </a:r>
            <a:endParaRPr lang="en-US" dirty="0"/>
          </a:p>
        </p:txBody>
      </p:sp>
      <p:sp>
        <p:nvSpPr>
          <p:cNvPr id="3" name="Text Placeholder 2">
            <a:extLst>
              <a:ext uri="{FF2B5EF4-FFF2-40B4-BE49-F238E27FC236}">
                <a16:creationId xmlns:a16="http://schemas.microsoft.com/office/drawing/2014/main" id="{00E4E1C3-9E68-0620-B7FF-6E4D9804B1EA}"/>
              </a:ext>
            </a:extLst>
          </p:cNvPr>
          <p:cNvSpPr>
            <a:spLocks noGrp="1"/>
          </p:cNvSpPr>
          <p:nvPr>
            <p:ph type="body" sz="quarter" idx="33"/>
          </p:nvPr>
        </p:nvSpPr>
        <p:spPr>
          <a:xfrm>
            <a:off x="792538" y="3519553"/>
            <a:ext cx="6400800" cy="341247"/>
          </a:xfrm>
        </p:spPr>
        <p:txBody>
          <a:bodyPr/>
          <a:lstStyle/>
          <a:p>
            <a:endParaRPr lang="en-US" dirty="0"/>
          </a:p>
        </p:txBody>
      </p:sp>
      <p:sp>
        <p:nvSpPr>
          <p:cNvPr id="31" name="Text Placeholder 30">
            <a:extLst>
              <a:ext uri="{FF2B5EF4-FFF2-40B4-BE49-F238E27FC236}">
                <a16:creationId xmlns:a16="http://schemas.microsoft.com/office/drawing/2014/main" id="{69B4F82B-5AC9-221D-7211-759D7A0A1B63}"/>
              </a:ext>
            </a:extLst>
          </p:cNvPr>
          <p:cNvSpPr>
            <a:spLocks noGrp="1"/>
          </p:cNvSpPr>
          <p:nvPr>
            <p:ph type="body" sz="quarter" idx="35"/>
          </p:nvPr>
        </p:nvSpPr>
        <p:spPr>
          <a:xfrm>
            <a:off x="792538" y="4544568"/>
            <a:ext cx="5077970" cy="266291"/>
          </a:xfrm>
        </p:spPr>
        <p:txBody>
          <a:bodyPr/>
          <a:lstStyle/>
          <a:p>
            <a:r>
              <a:rPr lang="ko-KR" altLang="en-US" dirty="0"/>
              <a:t>이은혜</a:t>
            </a:r>
            <a:endParaRPr lang="en-US" dirty="0"/>
          </a:p>
        </p:txBody>
      </p:sp>
      <p:sp>
        <p:nvSpPr>
          <p:cNvPr id="4" name="Text Placeholder 3">
            <a:extLst>
              <a:ext uri="{FF2B5EF4-FFF2-40B4-BE49-F238E27FC236}">
                <a16:creationId xmlns:a16="http://schemas.microsoft.com/office/drawing/2014/main" id="{696FC33A-1227-2733-C69E-8D0CAB7AEC3E}"/>
              </a:ext>
            </a:extLst>
          </p:cNvPr>
          <p:cNvSpPr>
            <a:spLocks noGrp="1"/>
          </p:cNvSpPr>
          <p:nvPr>
            <p:ph type="body" sz="quarter" idx="34"/>
          </p:nvPr>
        </p:nvSpPr>
        <p:spPr>
          <a:xfrm>
            <a:off x="792538" y="4882896"/>
            <a:ext cx="5077970" cy="895181"/>
          </a:xfrm>
        </p:spPr>
        <p:txBody>
          <a:bodyPr/>
          <a:lstStyle/>
          <a:p>
            <a:pPr lvl="0"/>
            <a:r>
              <a:rPr lang="en-US" dirty="0"/>
              <a:t>Cloud Engineering, Oracle Korea</a:t>
            </a:r>
          </a:p>
          <a:p>
            <a:pPr lvl="0"/>
            <a:r>
              <a:rPr lang="en-US" dirty="0"/>
              <a:t>Dec 5, 2025</a:t>
            </a:r>
          </a:p>
        </p:txBody>
      </p:sp>
      <p:sp>
        <p:nvSpPr>
          <p:cNvPr id="7" name="Slide Number Placeholder 6">
            <a:extLst>
              <a:ext uri="{FF2B5EF4-FFF2-40B4-BE49-F238E27FC236}">
                <a16:creationId xmlns:a16="http://schemas.microsoft.com/office/drawing/2014/main" id="{245D596A-9345-505A-69FD-A94B25FEDEF3}"/>
              </a:ext>
            </a:extLst>
          </p:cNvPr>
          <p:cNvSpPr>
            <a:spLocks noGrp="1"/>
          </p:cNvSpPr>
          <p:nvPr>
            <p:ph type="sldNum" sz="quarter" idx="12"/>
          </p:nvPr>
        </p:nvSpPr>
        <p:spPr>
          <a:xfrm>
            <a:off x="762000" y="6995117"/>
            <a:ext cx="365760" cy="365760"/>
          </a:xfrm>
        </p:spPr>
        <p:txBody>
          <a:bodyPr/>
          <a:lstStyle/>
          <a:p>
            <a:fld id="{345D60D9-5372-5F40-9443-0F9AE5BDC3C8}" type="slidenum">
              <a:rPr lang="en-US" smtClean="0"/>
              <a:pPr/>
              <a:t>1</a:t>
            </a:fld>
            <a:endParaRPr lang="en-US" dirty="0"/>
          </a:p>
        </p:txBody>
      </p:sp>
      <p:sp>
        <p:nvSpPr>
          <p:cNvPr id="6" name="Footer Placeholder 5">
            <a:extLst>
              <a:ext uri="{FF2B5EF4-FFF2-40B4-BE49-F238E27FC236}">
                <a16:creationId xmlns:a16="http://schemas.microsoft.com/office/drawing/2014/main" id="{560C9626-9596-B20C-5845-3244F4D1E546}"/>
              </a:ext>
            </a:extLst>
          </p:cNvPr>
          <p:cNvSpPr>
            <a:spLocks noGrp="1"/>
          </p:cNvSpPr>
          <p:nvPr>
            <p:ph type="ftr" sz="quarter" idx="36"/>
          </p:nvPr>
        </p:nvSpPr>
        <p:spPr>
          <a:xfrm>
            <a:off x="1127759" y="6995435"/>
            <a:ext cx="5745379" cy="365125"/>
          </a:xfrm>
        </p:spPr>
        <p:txBody>
          <a:body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4121085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5B16FD-F219-BA40-152B-28164EC563B8}"/>
              </a:ext>
            </a:extLst>
          </p:cNvPr>
          <p:cNvSpPr>
            <a:spLocks noGrp="1"/>
          </p:cNvSpPr>
          <p:nvPr>
            <p:ph type="title"/>
          </p:nvPr>
        </p:nvSpPr>
        <p:spPr/>
        <p:txBody>
          <a:bodyPr/>
          <a:lstStyle/>
          <a:p>
            <a:r>
              <a:rPr lang="en-US" altLang="ko-KR" dirty="0"/>
              <a:t>OCI Generative AI Agents: Custom tool / Agent tool</a:t>
            </a:r>
            <a:endParaRPr kumimoji="1" lang="ko-KR" altLang="en-US" dirty="0"/>
          </a:p>
        </p:txBody>
      </p:sp>
      <p:sp>
        <p:nvSpPr>
          <p:cNvPr id="3" name="바닥글 개체 틀 2">
            <a:extLst>
              <a:ext uri="{FF2B5EF4-FFF2-40B4-BE49-F238E27FC236}">
                <a16:creationId xmlns:a16="http://schemas.microsoft.com/office/drawing/2014/main" id="{BBBE1368-5EA5-A7DB-2B2E-26396253D8AA}"/>
              </a:ext>
            </a:extLst>
          </p:cNvPr>
          <p:cNvSpPr>
            <a:spLocks noGrp="1"/>
          </p:cNvSpPr>
          <p:nvPr>
            <p:ph type="ftr" sz="quarter" idx="11"/>
          </p:nvPr>
        </p:nvSpPr>
        <p:spPr/>
        <p:txBody>
          <a:bodyPr/>
          <a:lstStyle/>
          <a:p>
            <a:r>
              <a:rPr lang="en-US"/>
              <a:t>Copyright © 2025, Oracle and/or its affiliates |  Confidential: Internal/Restricted/Highly Restricted</a:t>
            </a:r>
            <a:endParaRPr lang="en-US" dirty="0"/>
          </a:p>
        </p:txBody>
      </p:sp>
      <p:sp>
        <p:nvSpPr>
          <p:cNvPr id="4" name="슬라이드 번호 개체 틀 3">
            <a:extLst>
              <a:ext uri="{FF2B5EF4-FFF2-40B4-BE49-F238E27FC236}">
                <a16:creationId xmlns:a16="http://schemas.microsoft.com/office/drawing/2014/main" id="{ED549751-5370-E776-D831-307A9A11EDCA}"/>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6" name="TextBox 5">
            <a:extLst>
              <a:ext uri="{FF2B5EF4-FFF2-40B4-BE49-F238E27FC236}">
                <a16:creationId xmlns:a16="http://schemas.microsoft.com/office/drawing/2014/main" id="{71785227-CFDA-175D-6DB5-A771AF3DC7E0}"/>
              </a:ext>
            </a:extLst>
          </p:cNvPr>
          <p:cNvSpPr txBox="1"/>
          <p:nvPr/>
        </p:nvSpPr>
        <p:spPr>
          <a:xfrm>
            <a:off x="712749" y="1530095"/>
            <a:ext cx="6202196" cy="8883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ko-KR" dirty="0"/>
              <a:t>Function Calling (Client Execution)</a:t>
            </a:r>
          </a:p>
          <a:p>
            <a:pPr marL="285750" indent="-285750">
              <a:lnSpc>
                <a:spcPct val="150000"/>
              </a:lnSpc>
              <a:buFont typeface="Arial" panose="020B0604020202020204" pitchFamily="34" charset="0"/>
              <a:buChar char="•"/>
            </a:pPr>
            <a:r>
              <a:rPr kumimoji="1" lang="en-US" altLang="ko-KR" dirty="0"/>
              <a:t>API Endpoint calling (Agent Execution)</a:t>
            </a:r>
            <a:endParaRPr kumimoji="1" lang="ko-KR" altLang="en-US" dirty="0"/>
          </a:p>
        </p:txBody>
      </p:sp>
      <p:sp>
        <p:nvSpPr>
          <p:cNvPr id="8" name="TextBox 7">
            <a:extLst>
              <a:ext uri="{FF2B5EF4-FFF2-40B4-BE49-F238E27FC236}">
                <a16:creationId xmlns:a16="http://schemas.microsoft.com/office/drawing/2014/main" id="{7EAB90F0-7166-6877-8953-53EC20258AFE}"/>
              </a:ext>
            </a:extLst>
          </p:cNvPr>
          <p:cNvSpPr txBox="1"/>
          <p:nvPr/>
        </p:nvSpPr>
        <p:spPr>
          <a:xfrm>
            <a:off x="712749" y="933449"/>
            <a:ext cx="7649497" cy="369332"/>
          </a:xfrm>
          <a:prstGeom prst="rect">
            <a:avLst/>
          </a:prstGeom>
          <a:noFill/>
        </p:spPr>
        <p:txBody>
          <a:bodyPr wrap="square">
            <a:spAutoFit/>
          </a:bodyPr>
          <a:lstStyle/>
          <a:p>
            <a:r>
              <a:rPr lang="ko-KR" altLang="en-US" dirty="0">
                <a:hlinkClick r:id="rId2">
                  <a:extLst>
                    <a:ext uri="{A12FA001-AC4F-418D-AE19-62706E023703}">
                      <ahyp:hlinkClr xmlns:ahyp="http://schemas.microsoft.com/office/drawing/2018/hyperlinkcolor" val="tx"/>
                    </a:ext>
                  </a:extLst>
                </a:hlinkClick>
              </a:rPr>
              <a:t>https://agents.oraclecorp.com/adk/get-started/quickstart</a:t>
            </a:r>
            <a:r>
              <a:rPr lang="en-US" altLang="ko-KR" dirty="0"/>
              <a:t> </a:t>
            </a:r>
            <a:endParaRPr lang="ko-KR" altLang="en-US" dirty="0"/>
          </a:p>
        </p:txBody>
      </p:sp>
      <p:pic>
        <p:nvPicPr>
          <p:cNvPr id="9" name="그림 8">
            <a:extLst>
              <a:ext uri="{FF2B5EF4-FFF2-40B4-BE49-F238E27FC236}">
                <a16:creationId xmlns:a16="http://schemas.microsoft.com/office/drawing/2014/main" id="{DD526436-F970-C28A-69A1-8F9A91BA9D0C}"/>
              </a:ext>
            </a:extLst>
          </p:cNvPr>
          <p:cNvPicPr>
            <a:picLocks noChangeAspect="1"/>
          </p:cNvPicPr>
          <p:nvPr/>
        </p:nvPicPr>
        <p:blipFill>
          <a:blip r:embed="rId3"/>
          <a:stretch>
            <a:fillRect/>
          </a:stretch>
        </p:blipFill>
        <p:spPr>
          <a:xfrm>
            <a:off x="5253460" y="1302781"/>
            <a:ext cx="6186463" cy="4812269"/>
          </a:xfrm>
          <a:prstGeom prst="rect">
            <a:avLst/>
          </a:prstGeom>
          <a:ln>
            <a:solidFill>
              <a:schemeClr val="tx1"/>
            </a:solidFill>
          </a:ln>
        </p:spPr>
      </p:pic>
    </p:spTree>
    <p:extLst>
      <p:ext uri="{BB962C8B-B14F-4D97-AF65-F5344CB8AC3E}">
        <p14:creationId xmlns:p14="http://schemas.microsoft.com/office/powerpoint/2010/main" val="3206720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CDA65C-690A-0FE7-8566-08D05D3D1FA5}"/>
              </a:ext>
            </a:extLst>
          </p:cNvPr>
          <p:cNvSpPr>
            <a:spLocks noGrp="1"/>
          </p:cNvSpPr>
          <p:nvPr>
            <p:ph type="title"/>
          </p:nvPr>
        </p:nvSpPr>
        <p:spPr/>
        <p:txBody>
          <a:bodyPr/>
          <a:lstStyle/>
          <a:p>
            <a:r>
              <a:rPr kumimoji="1" lang="en-US" altLang="ko-KR" dirty="0"/>
              <a:t>Agents Concepts</a:t>
            </a:r>
            <a:endParaRPr kumimoji="1" lang="ko-KR" altLang="en-US" dirty="0"/>
          </a:p>
        </p:txBody>
      </p:sp>
      <p:sp>
        <p:nvSpPr>
          <p:cNvPr id="3" name="텍스트 개체 틀 2">
            <a:extLst>
              <a:ext uri="{FF2B5EF4-FFF2-40B4-BE49-F238E27FC236}">
                <a16:creationId xmlns:a16="http://schemas.microsoft.com/office/drawing/2014/main" id="{DE417F67-18D9-82F7-C4E7-2841A2F58389}"/>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FEB1A466-2266-8CC4-8AB9-C51E6F861EFB}"/>
              </a:ext>
            </a:extLst>
          </p:cNvPr>
          <p:cNvSpPr>
            <a:spLocks noGrp="1"/>
          </p:cNvSpPr>
          <p:nvPr>
            <p:ph type="sldNum" sz="quarter" idx="17"/>
          </p:nvPr>
        </p:nvSpPr>
        <p:spPr/>
        <p:txBody>
          <a:bodyPr/>
          <a:lstStyle/>
          <a:p>
            <a:fld id="{345D60D9-5372-5F40-9443-0F9AE5BDC3C8}" type="slidenum">
              <a:rPr lang="en-US" smtClean="0"/>
              <a:pPr/>
              <a:t>11</a:t>
            </a:fld>
            <a:endParaRPr lang="en-US" dirty="0"/>
          </a:p>
        </p:txBody>
      </p:sp>
      <p:sp>
        <p:nvSpPr>
          <p:cNvPr id="5" name="바닥글 개체 틀 4">
            <a:extLst>
              <a:ext uri="{FF2B5EF4-FFF2-40B4-BE49-F238E27FC236}">
                <a16:creationId xmlns:a16="http://schemas.microsoft.com/office/drawing/2014/main" id="{7F651347-2F66-4F41-6898-6DFE6738ECA3}"/>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grpSp>
        <p:nvGrpSpPr>
          <p:cNvPr id="21" name="그룹 20">
            <a:extLst>
              <a:ext uri="{FF2B5EF4-FFF2-40B4-BE49-F238E27FC236}">
                <a16:creationId xmlns:a16="http://schemas.microsoft.com/office/drawing/2014/main" id="{359133C6-529C-B5EB-C207-8BAAAA9F2632}"/>
              </a:ext>
            </a:extLst>
          </p:cNvPr>
          <p:cNvGrpSpPr/>
          <p:nvPr/>
        </p:nvGrpSpPr>
        <p:grpSpPr>
          <a:xfrm>
            <a:off x="768875" y="1600200"/>
            <a:ext cx="10434981" cy="479573"/>
            <a:chOff x="768875" y="2965239"/>
            <a:chExt cx="10434981" cy="479573"/>
          </a:xfrm>
        </p:grpSpPr>
        <p:sp>
          <p:nvSpPr>
            <p:cNvPr id="17" name="직사각형 16">
              <a:extLst>
                <a:ext uri="{FF2B5EF4-FFF2-40B4-BE49-F238E27FC236}">
                  <a16:creationId xmlns:a16="http://schemas.microsoft.com/office/drawing/2014/main" id="{0CA9DE5B-37B3-7491-B128-95E4D779A9BA}"/>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ko-KR" b="1" dirty="0"/>
                <a:t>Knowledge Base</a:t>
              </a:r>
              <a:endParaRPr kumimoji="1" lang="ko-KR" altLang="en-US" dirty="0"/>
            </a:p>
          </p:txBody>
        </p:sp>
        <p:sp>
          <p:nvSpPr>
            <p:cNvPr id="18" name="TextBox 17">
              <a:extLst>
                <a:ext uri="{FF2B5EF4-FFF2-40B4-BE49-F238E27FC236}">
                  <a16:creationId xmlns:a16="http://schemas.microsoft.com/office/drawing/2014/main" id="{E2632EDC-360E-33F9-863D-98206A2F54DD}"/>
                </a:ext>
              </a:extLst>
            </p:cNvPr>
            <p:cNvSpPr txBox="1"/>
            <p:nvPr/>
          </p:nvSpPr>
          <p:spPr>
            <a:xfrm>
              <a:off x="3677264" y="3051137"/>
              <a:ext cx="7526592" cy="307777"/>
            </a:xfrm>
            <a:prstGeom prst="rect">
              <a:avLst/>
            </a:prstGeom>
            <a:noFill/>
          </p:spPr>
          <p:txBody>
            <a:bodyPr wrap="square">
              <a:spAutoFit/>
            </a:bodyPr>
            <a:lstStyle/>
            <a:p>
              <a:r>
                <a:rPr lang="ko-KR" altLang="en-US" sz="1400" dirty="0"/>
                <a:t>에이전트가 연결되는 지식 저장소</a:t>
              </a:r>
              <a:r>
                <a:rPr lang="en-US" altLang="ko-KR" sz="1400" dirty="0"/>
                <a:t>(</a:t>
              </a:r>
              <a:r>
                <a:rPr lang="ko-KR" altLang="en-US" sz="1400" dirty="0"/>
                <a:t>벡터 기반</a:t>
              </a:r>
              <a:r>
                <a:rPr lang="en-US" altLang="ko-KR" sz="1400" dirty="0"/>
                <a:t>)</a:t>
              </a:r>
              <a:r>
                <a:rPr lang="ko-KR" altLang="en-US" sz="1400" dirty="0"/>
                <a:t>로</a:t>
              </a:r>
              <a:r>
                <a:rPr lang="en-US" altLang="ko-KR" sz="1400" dirty="0"/>
                <a:t>, </a:t>
              </a:r>
              <a:r>
                <a:rPr lang="ko-KR" altLang="en-US" sz="1400" dirty="0"/>
                <a:t>다양한 데이터 소스에서 정보를 받아들임</a:t>
              </a:r>
            </a:p>
          </p:txBody>
        </p:sp>
      </p:grpSp>
      <p:grpSp>
        <p:nvGrpSpPr>
          <p:cNvPr id="22" name="그룹 21">
            <a:extLst>
              <a:ext uri="{FF2B5EF4-FFF2-40B4-BE49-F238E27FC236}">
                <a16:creationId xmlns:a16="http://schemas.microsoft.com/office/drawing/2014/main" id="{BEF44B7D-9E99-8908-3FF4-FE73A6CED8AC}"/>
              </a:ext>
            </a:extLst>
          </p:cNvPr>
          <p:cNvGrpSpPr/>
          <p:nvPr/>
        </p:nvGrpSpPr>
        <p:grpSpPr>
          <a:xfrm>
            <a:off x="768875" y="2265472"/>
            <a:ext cx="10434981" cy="479573"/>
            <a:chOff x="768875" y="2965239"/>
            <a:chExt cx="10434981" cy="479573"/>
          </a:xfrm>
        </p:grpSpPr>
        <p:sp>
          <p:nvSpPr>
            <p:cNvPr id="23" name="직사각형 22">
              <a:extLst>
                <a:ext uri="{FF2B5EF4-FFF2-40B4-BE49-F238E27FC236}">
                  <a16:creationId xmlns:a16="http://schemas.microsoft.com/office/drawing/2014/main" id="{0D461183-4AA4-D632-3555-6013CDC6A37B}"/>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ko-KR" sz="1600" b="1" dirty="0"/>
                <a:t>Data Source &amp; Data Store</a:t>
              </a:r>
              <a:endParaRPr kumimoji="1" lang="ko-KR" altLang="en-US" sz="1600" dirty="0"/>
            </a:p>
          </p:txBody>
        </p:sp>
        <p:sp>
          <p:nvSpPr>
            <p:cNvPr id="24" name="TextBox 23">
              <a:extLst>
                <a:ext uri="{FF2B5EF4-FFF2-40B4-BE49-F238E27FC236}">
                  <a16:creationId xmlns:a16="http://schemas.microsoft.com/office/drawing/2014/main" id="{96D3FB6C-ECCF-3696-954E-8210E5332E39}"/>
                </a:ext>
              </a:extLst>
            </p:cNvPr>
            <p:cNvSpPr txBox="1"/>
            <p:nvPr/>
          </p:nvSpPr>
          <p:spPr>
            <a:xfrm>
              <a:off x="3677264" y="3051137"/>
              <a:ext cx="7526592" cy="307777"/>
            </a:xfrm>
            <a:prstGeom prst="rect">
              <a:avLst/>
            </a:prstGeom>
            <a:noFill/>
          </p:spPr>
          <p:txBody>
            <a:bodyPr wrap="square">
              <a:spAutoFit/>
            </a:bodyPr>
            <a:lstStyle/>
            <a:p>
              <a:r>
                <a:rPr lang="ko-KR" altLang="en-US" sz="1400" dirty="0"/>
                <a:t>에이전트가 답변을 만들기 위해 참조하는 데이터의 연결 정보와 저장소</a:t>
              </a:r>
              <a:endParaRPr lang="ko-KR" altLang="en-US" sz="1100" dirty="0"/>
            </a:p>
          </p:txBody>
        </p:sp>
      </p:grpSp>
      <p:grpSp>
        <p:nvGrpSpPr>
          <p:cNvPr id="25" name="그룹 24">
            <a:extLst>
              <a:ext uri="{FF2B5EF4-FFF2-40B4-BE49-F238E27FC236}">
                <a16:creationId xmlns:a16="http://schemas.microsoft.com/office/drawing/2014/main" id="{02412C38-4B58-F85A-310C-F089FD733018}"/>
              </a:ext>
            </a:extLst>
          </p:cNvPr>
          <p:cNvGrpSpPr/>
          <p:nvPr/>
        </p:nvGrpSpPr>
        <p:grpSpPr>
          <a:xfrm>
            <a:off x="768875" y="2930744"/>
            <a:ext cx="10434981" cy="523220"/>
            <a:chOff x="768875" y="2963501"/>
            <a:chExt cx="10434981" cy="523220"/>
          </a:xfrm>
        </p:grpSpPr>
        <p:sp>
          <p:nvSpPr>
            <p:cNvPr id="26" name="직사각형 25">
              <a:extLst>
                <a:ext uri="{FF2B5EF4-FFF2-40B4-BE49-F238E27FC236}">
                  <a16:creationId xmlns:a16="http://schemas.microsoft.com/office/drawing/2014/main" id="{6A9554AE-70F2-7E36-775B-4977F6B588EE}"/>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ko-KR" b="1" dirty="0"/>
                <a:t>Data Ingestion</a:t>
              </a:r>
              <a:endParaRPr kumimoji="1" lang="ko-KR" altLang="en-US" sz="1600" dirty="0"/>
            </a:p>
          </p:txBody>
        </p:sp>
        <p:sp>
          <p:nvSpPr>
            <p:cNvPr id="27" name="TextBox 26">
              <a:extLst>
                <a:ext uri="{FF2B5EF4-FFF2-40B4-BE49-F238E27FC236}">
                  <a16:creationId xmlns:a16="http://schemas.microsoft.com/office/drawing/2014/main" id="{BA149E09-6F2E-A18D-A7F2-1B4D003481D0}"/>
                </a:ext>
              </a:extLst>
            </p:cNvPr>
            <p:cNvSpPr txBox="1"/>
            <p:nvPr/>
          </p:nvSpPr>
          <p:spPr>
            <a:xfrm>
              <a:off x="3677264" y="2963501"/>
              <a:ext cx="7526592" cy="523220"/>
            </a:xfrm>
            <a:prstGeom prst="rect">
              <a:avLst/>
            </a:prstGeom>
            <a:noFill/>
          </p:spPr>
          <p:txBody>
            <a:bodyPr wrap="square">
              <a:spAutoFit/>
            </a:bodyPr>
            <a:lstStyle/>
            <a:p>
              <a:r>
                <a:rPr lang="ko-KR" altLang="en-US" sz="1400" dirty="0"/>
                <a:t>데이터 소스에서 정보를 추출하여 분석</a:t>
              </a:r>
              <a:r>
                <a:rPr lang="en-US" altLang="ko-KR" sz="1400" dirty="0"/>
                <a:t>·</a:t>
              </a:r>
              <a:r>
                <a:rPr lang="ko-KR" altLang="en-US" sz="1400" dirty="0"/>
                <a:t>활용이 용이한 구조로 변환한 뒤</a:t>
              </a:r>
              <a:r>
                <a:rPr lang="en-US" altLang="ko-KR" sz="1400" dirty="0"/>
                <a:t>, </a:t>
              </a:r>
              <a:r>
                <a:rPr lang="ko-KR" altLang="en-US" sz="1400" dirty="0"/>
                <a:t>지식 저장소에 저장하는 과정</a:t>
              </a:r>
              <a:endParaRPr lang="ko-KR" altLang="en-US" sz="1000" dirty="0"/>
            </a:p>
          </p:txBody>
        </p:sp>
      </p:grpSp>
      <p:grpSp>
        <p:nvGrpSpPr>
          <p:cNvPr id="28" name="그룹 27">
            <a:extLst>
              <a:ext uri="{FF2B5EF4-FFF2-40B4-BE49-F238E27FC236}">
                <a16:creationId xmlns:a16="http://schemas.microsoft.com/office/drawing/2014/main" id="{6F8DFF19-40EC-87BD-500E-D314F24435FB}"/>
              </a:ext>
            </a:extLst>
          </p:cNvPr>
          <p:cNvGrpSpPr/>
          <p:nvPr/>
        </p:nvGrpSpPr>
        <p:grpSpPr>
          <a:xfrm>
            <a:off x="768875" y="3639663"/>
            <a:ext cx="10434981" cy="479573"/>
            <a:chOff x="768875" y="2965239"/>
            <a:chExt cx="10434981" cy="479573"/>
          </a:xfrm>
        </p:grpSpPr>
        <p:sp>
          <p:nvSpPr>
            <p:cNvPr id="29" name="직사각형 28">
              <a:extLst>
                <a:ext uri="{FF2B5EF4-FFF2-40B4-BE49-F238E27FC236}">
                  <a16:creationId xmlns:a16="http://schemas.microsoft.com/office/drawing/2014/main" id="{225C18CA-AA71-833E-9E2F-BD1E56B489E0}"/>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ko-KR" b="1" dirty="0"/>
                <a:t>Agent Endpoint</a:t>
              </a:r>
              <a:endParaRPr kumimoji="1" lang="ko-KR" altLang="en-US" dirty="0"/>
            </a:p>
          </p:txBody>
        </p:sp>
        <p:sp>
          <p:nvSpPr>
            <p:cNvPr id="30" name="TextBox 29">
              <a:extLst>
                <a:ext uri="{FF2B5EF4-FFF2-40B4-BE49-F238E27FC236}">
                  <a16:creationId xmlns:a16="http://schemas.microsoft.com/office/drawing/2014/main" id="{0DB17662-7592-7340-C192-2FB320AA1784}"/>
                </a:ext>
              </a:extLst>
            </p:cNvPr>
            <p:cNvSpPr txBox="1"/>
            <p:nvPr/>
          </p:nvSpPr>
          <p:spPr>
            <a:xfrm>
              <a:off x="3677264" y="3051137"/>
              <a:ext cx="7526592" cy="307777"/>
            </a:xfrm>
            <a:prstGeom prst="rect">
              <a:avLst/>
            </a:prstGeom>
            <a:noFill/>
          </p:spPr>
          <p:txBody>
            <a:bodyPr wrap="square">
              <a:spAutoFit/>
            </a:bodyPr>
            <a:lstStyle/>
            <a:p>
              <a:r>
                <a:rPr lang="ko-KR" altLang="en-US" sz="1400" dirty="0"/>
                <a:t>에이전트가 다른 시스템이나 서비스와 연결할 수 있는 네트워크 내 접점</a:t>
              </a:r>
              <a:endParaRPr lang="ko-KR" altLang="en-US" sz="1100" dirty="0"/>
            </a:p>
          </p:txBody>
        </p:sp>
      </p:grpSp>
      <p:grpSp>
        <p:nvGrpSpPr>
          <p:cNvPr id="31" name="그룹 30">
            <a:extLst>
              <a:ext uri="{FF2B5EF4-FFF2-40B4-BE49-F238E27FC236}">
                <a16:creationId xmlns:a16="http://schemas.microsoft.com/office/drawing/2014/main" id="{087A1442-E808-BA33-31C8-397D4C217DA4}"/>
              </a:ext>
            </a:extLst>
          </p:cNvPr>
          <p:cNvGrpSpPr/>
          <p:nvPr/>
        </p:nvGrpSpPr>
        <p:grpSpPr>
          <a:xfrm>
            <a:off x="768875" y="4304935"/>
            <a:ext cx="10434981" cy="479573"/>
            <a:chOff x="768875" y="2965239"/>
            <a:chExt cx="10434981" cy="479573"/>
          </a:xfrm>
        </p:grpSpPr>
        <p:sp>
          <p:nvSpPr>
            <p:cNvPr id="32" name="직사각형 31">
              <a:extLst>
                <a:ext uri="{FF2B5EF4-FFF2-40B4-BE49-F238E27FC236}">
                  <a16:creationId xmlns:a16="http://schemas.microsoft.com/office/drawing/2014/main" id="{2164DDA9-7AC7-A5D0-8CF8-C3C480AB8253}"/>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US" altLang="ko-KR" sz="1600" b="1" dirty="0"/>
                <a:t>Trace</a:t>
              </a:r>
              <a:endParaRPr kumimoji="1" lang="ko-KR" altLang="en-US" sz="1600" dirty="0"/>
            </a:p>
          </p:txBody>
        </p:sp>
        <p:sp>
          <p:nvSpPr>
            <p:cNvPr id="33" name="TextBox 32">
              <a:extLst>
                <a:ext uri="{FF2B5EF4-FFF2-40B4-BE49-F238E27FC236}">
                  <a16:creationId xmlns:a16="http://schemas.microsoft.com/office/drawing/2014/main" id="{A6366654-9836-853B-1C8A-19209C6BF936}"/>
                </a:ext>
              </a:extLst>
            </p:cNvPr>
            <p:cNvSpPr txBox="1"/>
            <p:nvPr/>
          </p:nvSpPr>
          <p:spPr>
            <a:xfrm>
              <a:off x="3677264" y="3051137"/>
              <a:ext cx="7526592" cy="307777"/>
            </a:xfrm>
            <a:prstGeom prst="rect">
              <a:avLst/>
            </a:prstGeom>
            <a:noFill/>
          </p:spPr>
          <p:txBody>
            <a:bodyPr wrap="square">
              <a:spAutoFit/>
            </a:bodyPr>
            <a:lstStyle/>
            <a:p>
              <a:r>
                <a:rPr lang="ko-KR" altLang="en-US" sz="1400" dirty="0"/>
                <a:t>대화의 기록과 이력을 관리하고 보여주는 기능</a:t>
              </a:r>
              <a:endParaRPr lang="ko-KR" altLang="en-US" sz="1000" dirty="0"/>
            </a:p>
          </p:txBody>
        </p:sp>
      </p:grpSp>
      <p:grpSp>
        <p:nvGrpSpPr>
          <p:cNvPr id="34" name="그룹 33">
            <a:extLst>
              <a:ext uri="{FF2B5EF4-FFF2-40B4-BE49-F238E27FC236}">
                <a16:creationId xmlns:a16="http://schemas.microsoft.com/office/drawing/2014/main" id="{7D06695A-C119-79DF-BC9F-576BE6937E89}"/>
              </a:ext>
            </a:extLst>
          </p:cNvPr>
          <p:cNvGrpSpPr/>
          <p:nvPr/>
        </p:nvGrpSpPr>
        <p:grpSpPr>
          <a:xfrm>
            <a:off x="768875" y="4970207"/>
            <a:ext cx="10434981" cy="479573"/>
            <a:chOff x="768875" y="2965239"/>
            <a:chExt cx="10434981" cy="479573"/>
          </a:xfrm>
        </p:grpSpPr>
        <p:sp>
          <p:nvSpPr>
            <p:cNvPr id="35" name="직사각형 34">
              <a:extLst>
                <a:ext uri="{FF2B5EF4-FFF2-40B4-BE49-F238E27FC236}">
                  <a16:creationId xmlns:a16="http://schemas.microsoft.com/office/drawing/2014/main" id="{6EB77D65-6DBD-A2A7-9768-D6FFB16CD00E}"/>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ko-KR" b="1" dirty="0"/>
                <a:t>Citation</a:t>
              </a:r>
              <a:endParaRPr kumimoji="1" lang="ko-KR" altLang="en-US" sz="1600" dirty="0"/>
            </a:p>
          </p:txBody>
        </p:sp>
        <p:sp>
          <p:nvSpPr>
            <p:cNvPr id="36" name="TextBox 35">
              <a:extLst>
                <a:ext uri="{FF2B5EF4-FFF2-40B4-BE49-F238E27FC236}">
                  <a16:creationId xmlns:a16="http://schemas.microsoft.com/office/drawing/2014/main" id="{49143591-2740-2448-7BC0-B22D77D6F4E3}"/>
                </a:ext>
              </a:extLst>
            </p:cNvPr>
            <p:cNvSpPr txBox="1"/>
            <p:nvPr/>
          </p:nvSpPr>
          <p:spPr>
            <a:xfrm>
              <a:off x="3677264" y="3056227"/>
              <a:ext cx="7526592" cy="307777"/>
            </a:xfrm>
            <a:prstGeom prst="rect">
              <a:avLst/>
            </a:prstGeom>
            <a:noFill/>
          </p:spPr>
          <p:txBody>
            <a:bodyPr wrap="square">
              <a:spAutoFit/>
            </a:bodyPr>
            <a:lstStyle/>
            <a:p>
              <a:r>
                <a:rPr lang="ko-KR" altLang="en-US" sz="1400" dirty="0"/>
                <a:t>에이전트 답변의 정보가 어디서 왔는지 표시해주는 기능</a:t>
              </a:r>
              <a:endParaRPr lang="ko-KR" altLang="en-US" sz="800" dirty="0"/>
            </a:p>
          </p:txBody>
        </p:sp>
      </p:grpSp>
      <p:grpSp>
        <p:nvGrpSpPr>
          <p:cNvPr id="37" name="그룹 36">
            <a:extLst>
              <a:ext uri="{FF2B5EF4-FFF2-40B4-BE49-F238E27FC236}">
                <a16:creationId xmlns:a16="http://schemas.microsoft.com/office/drawing/2014/main" id="{EFDBB74B-5AB0-28B3-8192-90A9DD9F6030}"/>
              </a:ext>
            </a:extLst>
          </p:cNvPr>
          <p:cNvGrpSpPr/>
          <p:nvPr/>
        </p:nvGrpSpPr>
        <p:grpSpPr>
          <a:xfrm>
            <a:off x="768875" y="5635477"/>
            <a:ext cx="10434981" cy="479573"/>
            <a:chOff x="768875" y="2965239"/>
            <a:chExt cx="10434981" cy="479573"/>
          </a:xfrm>
        </p:grpSpPr>
        <p:sp>
          <p:nvSpPr>
            <p:cNvPr id="38" name="직사각형 37">
              <a:extLst>
                <a:ext uri="{FF2B5EF4-FFF2-40B4-BE49-F238E27FC236}">
                  <a16:creationId xmlns:a16="http://schemas.microsoft.com/office/drawing/2014/main" id="{BBD54AEB-CE98-2EC9-FD16-D4ACBD84F26B}"/>
                </a:ext>
              </a:extLst>
            </p:cNvPr>
            <p:cNvSpPr/>
            <p:nvPr/>
          </p:nvSpPr>
          <p:spPr>
            <a:xfrm>
              <a:off x="768875" y="2965239"/>
              <a:ext cx="2819899" cy="47957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 altLang="ko-KR" b="1" dirty="0"/>
                <a:t>Content Moderation</a:t>
              </a:r>
              <a:endParaRPr kumimoji="1" lang="ko-KR" altLang="en-US" sz="1600" dirty="0"/>
            </a:p>
          </p:txBody>
        </p:sp>
        <p:sp>
          <p:nvSpPr>
            <p:cNvPr id="39" name="TextBox 38">
              <a:extLst>
                <a:ext uri="{FF2B5EF4-FFF2-40B4-BE49-F238E27FC236}">
                  <a16:creationId xmlns:a16="http://schemas.microsoft.com/office/drawing/2014/main" id="{C427D5A8-6853-16E2-4B00-17157449FD0B}"/>
                </a:ext>
              </a:extLst>
            </p:cNvPr>
            <p:cNvSpPr txBox="1"/>
            <p:nvPr/>
          </p:nvSpPr>
          <p:spPr>
            <a:xfrm>
              <a:off x="3677264" y="3056227"/>
              <a:ext cx="7526592" cy="307777"/>
            </a:xfrm>
            <a:prstGeom prst="rect">
              <a:avLst/>
            </a:prstGeom>
            <a:noFill/>
          </p:spPr>
          <p:txBody>
            <a:bodyPr wrap="square">
              <a:spAutoFit/>
            </a:bodyPr>
            <a:lstStyle/>
            <a:p>
              <a:r>
                <a:rPr lang="ko-KR" altLang="en-US" sz="1400" dirty="0"/>
                <a:t>부적절하거나 유해한 내용을 탐지</a:t>
              </a:r>
              <a:r>
                <a:rPr lang="en-US" altLang="ko-KR" sz="1400" dirty="0"/>
                <a:t>/</a:t>
              </a:r>
              <a:r>
                <a:rPr lang="ko-KR" altLang="en-US" sz="1400" dirty="0"/>
                <a:t>차단하는 기능 </a:t>
              </a:r>
              <a:r>
                <a:rPr lang="en-US" altLang="ko-KR" sz="1400" dirty="0"/>
                <a:t>(</a:t>
              </a:r>
              <a:r>
                <a:rPr lang="ko-KR" altLang="en-US" sz="1400" dirty="0"/>
                <a:t>예</a:t>
              </a:r>
              <a:r>
                <a:rPr lang="en-US" altLang="ko-KR" sz="1400" dirty="0"/>
                <a:t>: </a:t>
              </a:r>
              <a:r>
                <a:rPr lang="ko-KR" altLang="en-US" sz="1400" dirty="0"/>
                <a:t>욕설</a:t>
              </a:r>
              <a:r>
                <a:rPr lang="en-US" altLang="ko-KR" sz="1400" dirty="0"/>
                <a:t>, </a:t>
              </a:r>
              <a:r>
                <a:rPr lang="ko-KR" altLang="en-US" sz="1400" dirty="0"/>
                <a:t>증오 표현 등</a:t>
              </a:r>
              <a:r>
                <a:rPr lang="en-US" altLang="ko-KR" sz="1400" dirty="0"/>
                <a:t>)</a:t>
              </a:r>
              <a:endParaRPr lang="ko-KR" altLang="en-US" sz="600" dirty="0"/>
            </a:p>
          </p:txBody>
        </p:sp>
      </p:grpSp>
    </p:spTree>
    <p:extLst>
      <p:ext uri="{BB962C8B-B14F-4D97-AF65-F5344CB8AC3E}">
        <p14:creationId xmlns:p14="http://schemas.microsoft.com/office/powerpoint/2010/main" val="943178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EFE16-5C33-C4A4-6351-085148D9F5BC}"/>
              </a:ext>
            </a:extLst>
          </p:cNvPr>
          <p:cNvSpPr>
            <a:spLocks noGrp="1"/>
          </p:cNvSpPr>
          <p:nvPr>
            <p:ph type="title"/>
          </p:nvPr>
        </p:nvSpPr>
        <p:spPr/>
        <p:txBody>
          <a:bodyPr/>
          <a:lstStyle/>
          <a:p>
            <a:r>
              <a:rPr kumimoji="1" lang="en-US" altLang="ko-KR" dirty="0"/>
              <a:t>GenAI Agents – Available Region</a:t>
            </a:r>
            <a:endParaRPr kumimoji="1" lang="ko-KR" altLang="en-US" dirty="0"/>
          </a:p>
        </p:txBody>
      </p:sp>
      <p:sp>
        <p:nvSpPr>
          <p:cNvPr id="3" name="텍스트 개체 틀 2">
            <a:extLst>
              <a:ext uri="{FF2B5EF4-FFF2-40B4-BE49-F238E27FC236}">
                <a16:creationId xmlns:a16="http://schemas.microsoft.com/office/drawing/2014/main" id="{CAABB6B5-4C69-2973-FA15-4BFE9797A72C}"/>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F7404093-C71E-3F62-0854-399558E7C6DF}"/>
              </a:ext>
            </a:extLst>
          </p:cNvPr>
          <p:cNvSpPr>
            <a:spLocks noGrp="1"/>
          </p:cNvSpPr>
          <p:nvPr>
            <p:ph type="sldNum" sz="quarter" idx="17"/>
          </p:nvPr>
        </p:nvSpPr>
        <p:spPr/>
        <p:txBody>
          <a:bodyPr/>
          <a:lstStyle/>
          <a:p>
            <a:fld id="{345D60D9-5372-5F40-9443-0F9AE5BDC3C8}" type="slidenum">
              <a:rPr lang="en-US" smtClean="0"/>
              <a:pPr/>
              <a:t>12</a:t>
            </a:fld>
            <a:endParaRPr lang="en-US" dirty="0"/>
          </a:p>
        </p:txBody>
      </p:sp>
      <p:sp>
        <p:nvSpPr>
          <p:cNvPr id="5" name="바닥글 개체 틀 4">
            <a:extLst>
              <a:ext uri="{FF2B5EF4-FFF2-40B4-BE49-F238E27FC236}">
                <a16:creationId xmlns:a16="http://schemas.microsoft.com/office/drawing/2014/main" id="{9F257370-B923-1AD7-DA73-E8E2559BAF87}"/>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pic>
        <p:nvPicPr>
          <p:cNvPr id="6" name="그림 5">
            <a:extLst>
              <a:ext uri="{FF2B5EF4-FFF2-40B4-BE49-F238E27FC236}">
                <a16:creationId xmlns:a16="http://schemas.microsoft.com/office/drawing/2014/main" id="{EBC0F743-C7F3-31B3-4B82-D0D63DDD5B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03699" y="1614021"/>
            <a:ext cx="6851125" cy="4501029"/>
          </a:xfrm>
          <a:prstGeom prst="rect">
            <a:avLst/>
          </a:prstGeom>
        </p:spPr>
      </p:pic>
      <p:sp>
        <p:nvSpPr>
          <p:cNvPr id="8" name="TextBox 7">
            <a:extLst>
              <a:ext uri="{FF2B5EF4-FFF2-40B4-BE49-F238E27FC236}">
                <a16:creationId xmlns:a16="http://schemas.microsoft.com/office/drawing/2014/main" id="{D024FCA7-29F1-D84A-C3D9-232BEAB2BC14}"/>
              </a:ext>
            </a:extLst>
          </p:cNvPr>
          <p:cNvSpPr txBox="1"/>
          <p:nvPr/>
        </p:nvSpPr>
        <p:spPr>
          <a:xfrm>
            <a:off x="5782696" y="6115050"/>
            <a:ext cx="6097772" cy="276999"/>
          </a:xfrm>
          <a:prstGeom prst="rect">
            <a:avLst/>
          </a:prstGeom>
          <a:noFill/>
        </p:spPr>
        <p:txBody>
          <a:bodyPr wrap="square">
            <a:spAutoFit/>
          </a:bodyPr>
          <a:lstStyle/>
          <a:p>
            <a:r>
              <a:rPr lang="en" altLang="ko-KR" sz="1200" dirty="0">
                <a:hlinkClick r:id="rId4">
                  <a:extLst>
                    <a:ext uri="{A12FA001-AC4F-418D-AE19-62706E023703}">
                      <ahyp:hlinkClr xmlns:ahyp="http://schemas.microsoft.com/office/drawing/2018/hyperlinkcolor" val="tx"/>
                    </a:ext>
                  </a:extLst>
                </a:hlinkClick>
              </a:rPr>
              <a:t>https://docs.oracle.com/en-us/iaas/Content/generative-ai-agents/overview.htm</a:t>
            </a:r>
            <a:r>
              <a:rPr lang="ko-KR" altLang="en-US" sz="1200" dirty="0"/>
              <a:t> </a:t>
            </a:r>
          </a:p>
        </p:txBody>
      </p:sp>
    </p:spTree>
    <p:extLst>
      <p:ext uri="{BB962C8B-B14F-4D97-AF65-F5344CB8AC3E}">
        <p14:creationId xmlns:p14="http://schemas.microsoft.com/office/powerpoint/2010/main" val="3185887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91EEED-CF1B-E6D0-DEFE-F9146967875D}"/>
              </a:ext>
            </a:extLst>
          </p:cNvPr>
          <p:cNvSpPr>
            <a:spLocks noGrp="1"/>
          </p:cNvSpPr>
          <p:nvPr>
            <p:ph type="title"/>
          </p:nvPr>
        </p:nvSpPr>
        <p:spPr/>
        <p:txBody>
          <a:bodyPr/>
          <a:lstStyle/>
          <a:p>
            <a:r>
              <a:rPr kumimoji="1" lang="en-US" altLang="ko-KR" dirty="0"/>
              <a:t>GenAI Agents – Pricing </a:t>
            </a:r>
            <a:endParaRPr kumimoji="1" lang="ko-KR" altLang="en-US" dirty="0"/>
          </a:p>
        </p:txBody>
      </p:sp>
      <p:sp>
        <p:nvSpPr>
          <p:cNvPr id="3" name="텍스트 개체 틀 2">
            <a:extLst>
              <a:ext uri="{FF2B5EF4-FFF2-40B4-BE49-F238E27FC236}">
                <a16:creationId xmlns:a16="http://schemas.microsoft.com/office/drawing/2014/main" id="{AAF4343C-46E4-B736-42C9-2DBEBD25D8C4}"/>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F917307B-E14C-6C40-1A50-C3DBD117FE72}"/>
              </a:ext>
            </a:extLst>
          </p:cNvPr>
          <p:cNvSpPr>
            <a:spLocks noGrp="1"/>
          </p:cNvSpPr>
          <p:nvPr>
            <p:ph type="sldNum" sz="quarter" idx="17"/>
          </p:nvPr>
        </p:nvSpPr>
        <p:spPr/>
        <p:txBody>
          <a:bodyPr/>
          <a:lstStyle/>
          <a:p>
            <a:fld id="{345D60D9-5372-5F40-9443-0F9AE5BDC3C8}" type="slidenum">
              <a:rPr lang="en-US" smtClean="0"/>
              <a:pPr/>
              <a:t>13</a:t>
            </a:fld>
            <a:endParaRPr lang="en-US" dirty="0"/>
          </a:p>
        </p:txBody>
      </p:sp>
      <p:sp>
        <p:nvSpPr>
          <p:cNvPr id="5" name="바닥글 개체 틀 4">
            <a:extLst>
              <a:ext uri="{FF2B5EF4-FFF2-40B4-BE49-F238E27FC236}">
                <a16:creationId xmlns:a16="http://schemas.microsoft.com/office/drawing/2014/main" id="{548EB59A-7C9A-3D66-9E28-D9C65C1877F4}"/>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pic>
        <p:nvPicPr>
          <p:cNvPr id="7" name="그림 6">
            <a:extLst>
              <a:ext uri="{FF2B5EF4-FFF2-40B4-BE49-F238E27FC236}">
                <a16:creationId xmlns:a16="http://schemas.microsoft.com/office/drawing/2014/main" id="{25F91112-87B6-4CB4-3CCF-FE6C640E229C}"/>
              </a:ext>
            </a:extLst>
          </p:cNvPr>
          <p:cNvPicPr>
            <a:picLocks noChangeAspect="1"/>
          </p:cNvPicPr>
          <p:nvPr/>
        </p:nvPicPr>
        <p:blipFill>
          <a:blip r:embed="rId3"/>
          <a:srcRect l="2389" r="741"/>
          <a:stretch>
            <a:fillRect/>
          </a:stretch>
        </p:blipFill>
        <p:spPr>
          <a:xfrm>
            <a:off x="768875" y="1625103"/>
            <a:ext cx="10538460" cy="4178818"/>
          </a:xfrm>
          <a:prstGeom prst="rect">
            <a:avLst/>
          </a:prstGeom>
        </p:spPr>
      </p:pic>
      <p:cxnSp>
        <p:nvCxnSpPr>
          <p:cNvPr id="9" name="직선 연결선[R] 8">
            <a:extLst>
              <a:ext uri="{FF2B5EF4-FFF2-40B4-BE49-F238E27FC236}">
                <a16:creationId xmlns:a16="http://schemas.microsoft.com/office/drawing/2014/main" id="{96EB81A7-5853-0ED4-99E5-3068D066F12D}"/>
              </a:ext>
            </a:extLst>
          </p:cNvPr>
          <p:cNvCxnSpPr/>
          <p:nvPr/>
        </p:nvCxnSpPr>
        <p:spPr>
          <a:xfrm>
            <a:off x="768875" y="5634990"/>
            <a:ext cx="3231573" cy="0"/>
          </a:xfrm>
          <a:prstGeom prst="line">
            <a:avLst/>
          </a:prstGeom>
          <a:ln w="190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18704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DD507-4E3D-EB62-56BF-CCF65D9F5BD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DFAFC23-5FDC-0910-CABC-67DE81983FD6}"/>
              </a:ext>
            </a:extLst>
          </p:cNvPr>
          <p:cNvSpPr>
            <a:spLocks noGrp="1"/>
          </p:cNvSpPr>
          <p:nvPr>
            <p:ph type="title"/>
          </p:nvPr>
        </p:nvSpPr>
        <p:spPr/>
        <p:txBody>
          <a:bodyPr/>
          <a:lstStyle/>
          <a:p>
            <a:r>
              <a:rPr kumimoji="1" lang="en-US" altLang="ko-KR" dirty="0"/>
              <a:t>GenAI Agents – Pricing </a:t>
            </a:r>
            <a:r>
              <a:rPr kumimoji="1" lang="ko-KR" altLang="en-US" dirty="0"/>
              <a:t>상세</a:t>
            </a:r>
            <a:r>
              <a:rPr kumimoji="1" lang="en-US" altLang="ko-KR" dirty="0"/>
              <a:t>(1)</a:t>
            </a:r>
            <a:endParaRPr kumimoji="1" lang="ko-KR" altLang="en-US" dirty="0"/>
          </a:p>
        </p:txBody>
      </p:sp>
      <p:sp>
        <p:nvSpPr>
          <p:cNvPr id="3" name="텍스트 개체 틀 2">
            <a:extLst>
              <a:ext uri="{FF2B5EF4-FFF2-40B4-BE49-F238E27FC236}">
                <a16:creationId xmlns:a16="http://schemas.microsoft.com/office/drawing/2014/main" id="{A84BF799-4AC9-6C2A-3FB1-571D645AC5B0}"/>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BD0F9BA2-53D9-3A42-F871-ECA221C50540}"/>
              </a:ext>
            </a:extLst>
          </p:cNvPr>
          <p:cNvSpPr>
            <a:spLocks noGrp="1"/>
          </p:cNvSpPr>
          <p:nvPr>
            <p:ph type="sldNum" sz="quarter" idx="17"/>
          </p:nvPr>
        </p:nvSpPr>
        <p:spPr/>
        <p:txBody>
          <a:bodyPr/>
          <a:lstStyle/>
          <a:p>
            <a:fld id="{345D60D9-5372-5F40-9443-0F9AE5BDC3C8}" type="slidenum">
              <a:rPr lang="en-US" smtClean="0"/>
              <a:pPr/>
              <a:t>14</a:t>
            </a:fld>
            <a:endParaRPr lang="en-US" dirty="0"/>
          </a:p>
        </p:txBody>
      </p:sp>
      <p:sp>
        <p:nvSpPr>
          <p:cNvPr id="5" name="바닥글 개체 틀 4">
            <a:extLst>
              <a:ext uri="{FF2B5EF4-FFF2-40B4-BE49-F238E27FC236}">
                <a16:creationId xmlns:a16="http://schemas.microsoft.com/office/drawing/2014/main" id="{A15C9C1D-C9D8-B3FB-0944-EC93DC9BEA9B}"/>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pic>
        <p:nvPicPr>
          <p:cNvPr id="7" name="그림 6">
            <a:extLst>
              <a:ext uri="{FF2B5EF4-FFF2-40B4-BE49-F238E27FC236}">
                <a16:creationId xmlns:a16="http://schemas.microsoft.com/office/drawing/2014/main" id="{D4DCE474-ED19-B459-2C99-6A5D5F6C962E}"/>
              </a:ext>
            </a:extLst>
          </p:cNvPr>
          <p:cNvPicPr>
            <a:picLocks noChangeAspect="1"/>
          </p:cNvPicPr>
          <p:nvPr/>
        </p:nvPicPr>
        <p:blipFill>
          <a:blip r:embed="rId3"/>
          <a:srcRect l="2389" r="741"/>
          <a:stretch>
            <a:fillRect/>
          </a:stretch>
        </p:blipFill>
        <p:spPr>
          <a:xfrm>
            <a:off x="768875" y="1625103"/>
            <a:ext cx="7175590" cy="2845339"/>
          </a:xfrm>
          <a:prstGeom prst="rect">
            <a:avLst/>
          </a:prstGeom>
        </p:spPr>
      </p:pic>
      <p:sp>
        <p:nvSpPr>
          <p:cNvPr id="6" name="직사각형 5">
            <a:extLst>
              <a:ext uri="{FF2B5EF4-FFF2-40B4-BE49-F238E27FC236}">
                <a16:creationId xmlns:a16="http://schemas.microsoft.com/office/drawing/2014/main" id="{03A3A48F-DFA6-9FB4-488E-4D7D77F0A5C7}"/>
              </a:ext>
            </a:extLst>
          </p:cNvPr>
          <p:cNvSpPr/>
          <p:nvPr/>
        </p:nvSpPr>
        <p:spPr>
          <a:xfrm>
            <a:off x="768875" y="3429000"/>
            <a:ext cx="5327125" cy="454742"/>
          </a:xfrm>
          <a:prstGeom prst="rect">
            <a:avLst/>
          </a:prstGeom>
          <a:noFill/>
          <a:ln w="38100">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 name="TextBox 7">
            <a:extLst>
              <a:ext uri="{FF2B5EF4-FFF2-40B4-BE49-F238E27FC236}">
                <a16:creationId xmlns:a16="http://schemas.microsoft.com/office/drawing/2014/main" id="{10AAB7A0-63E4-2D8E-1CC8-9EFBB82E4132}"/>
              </a:ext>
            </a:extLst>
          </p:cNvPr>
          <p:cNvSpPr txBox="1"/>
          <p:nvPr/>
        </p:nvSpPr>
        <p:spPr>
          <a:xfrm>
            <a:off x="7944465" y="1625103"/>
            <a:ext cx="2890683" cy="923330"/>
          </a:xfrm>
          <a:prstGeom prst="rect">
            <a:avLst/>
          </a:prstGeom>
          <a:noFill/>
        </p:spPr>
        <p:txBody>
          <a:bodyPr wrap="square" rtlCol="0">
            <a:spAutoFit/>
          </a:bodyPr>
          <a:lstStyle/>
          <a:p>
            <a:r>
              <a:rPr kumimoji="1" lang="ko-KR" altLang="en-US" dirty="0"/>
              <a:t>처음 데이터 </a:t>
            </a:r>
            <a:r>
              <a:rPr kumimoji="1" lang="ko-KR" altLang="en-US" dirty="0" err="1"/>
              <a:t>로딩시</a:t>
            </a:r>
            <a:r>
              <a:rPr kumimoji="1" lang="en-US" altLang="ko-KR" dirty="0"/>
              <a:t>,</a:t>
            </a:r>
            <a:r>
              <a:rPr kumimoji="1" lang="ko-KR" altLang="en-US" dirty="0"/>
              <a:t> </a:t>
            </a:r>
            <a:endParaRPr kumimoji="1" lang="en-US" altLang="ko-KR" dirty="0"/>
          </a:p>
          <a:p>
            <a:r>
              <a:rPr kumimoji="1" lang="en-US" altLang="ko-KR" dirty="0"/>
              <a:t>Data Ingestion </a:t>
            </a:r>
            <a:r>
              <a:rPr kumimoji="1" lang="ko-KR" altLang="en-US" dirty="0"/>
              <a:t>작업</a:t>
            </a:r>
            <a:endParaRPr kumimoji="1" lang="en-US" altLang="ko-KR" dirty="0"/>
          </a:p>
          <a:p>
            <a:r>
              <a:rPr kumimoji="1" lang="en-US" altLang="ko-KR" dirty="0"/>
              <a:t>(RAG</a:t>
            </a:r>
            <a:r>
              <a:rPr kumimoji="1" lang="ko-KR" altLang="en-US" dirty="0" err="1"/>
              <a:t>를</a:t>
            </a:r>
            <a:r>
              <a:rPr kumimoji="1" lang="ko-KR" altLang="en-US" dirty="0"/>
              <a:t> 위한 </a:t>
            </a:r>
            <a:r>
              <a:rPr kumimoji="1" lang="en-US" altLang="ko-KR" dirty="0" err="1"/>
              <a:t>Vetorizing</a:t>
            </a:r>
            <a:r>
              <a:rPr kumimoji="1" lang="en-US" altLang="ko-KR" dirty="0"/>
              <a:t>)</a:t>
            </a:r>
          </a:p>
        </p:txBody>
      </p:sp>
      <p:sp>
        <p:nvSpPr>
          <p:cNvPr id="11" name="TextBox 10">
            <a:extLst>
              <a:ext uri="{FF2B5EF4-FFF2-40B4-BE49-F238E27FC236}">
                <a16:creationId xmlns:a16="http://schemas.microsoft.com/office/drawing/2014/main" id="{960F224E-AB4E-3FC1-1AB8-945914105F35}"/>
              </a:ext>
            </a:extLst>
          </p:cNvPr>
          <p:cNvSpPr txBox="1"/>
          <p:nvPr/>
        </p:nvSpPr>
        <p:spPr>
          <a:xfrm>
            <a:off x="762000" y="4599801"/>
            <a:ext cx="8180438" cy="646331"/>
          </a:xfrm>
          <a:prstGeom prst="rect">
            <a:avLst/>
          </a:prstGeom>
          <a:noFill/>
        </p:spPr>
        <p:txBody>
          <a:bodyPr wrap="square">
            <a:spAutoFit/>
          </a:bodyPr>
          <a:lstStyle/>
          <a:p>
            <a:pPr>
              <a:buNone/>
            </a:pPr>
            <a:r>
              <a:rPr lang="en" altLang="ko-KR" i="1" dirty="0">
                <a:effectLst/>
                <a:latin typeface="Helvetica" pitchFamily="2" charset="0"/>
              </a:rPr>
              <a:t># of Characters (if 4-byte characters. UTF-8) in 100GB 26,843,545,600</a:t>
            </a:r>
            <a:endParaRPr lang="en" altLang="ko-KR" dirty="0">
              <a:effectLst/>
              <a:latin typeface="Helvetica" pitchFamily="2" charset="0"/>
            </a:endParaRPr>
          </a:p>
          <a:p>
            <a:pPr>
              <a:buNone/>
            </a:pPr>
            <a:r>
              <a:rPr lang="en" altLang="ko-KR" i="1" dirty="0">
                <a:effectLst/>
                <a:latin typeface="Helvetica" pitchFamily="2" charset="0"/>
              </a:rPr>
              <a:t># of Characters (if 3-byte characters, UTF-8) in 100GB 35,791,394,133</a:t>
            </a:r>
            <a:endParaRPr lang="en" altLang="ko-KR" dirty="0">
              <a:effectLst/>
              <a:latin typeface="Helvetica" pitchFamily="2" charset="0"/>
            </a:endParaRPr>
          </a:p>
        </p:txBody>
      </p:sp>
      <p:pic>
        <p:nvPicPr>
          <p:cNvPr id="14" name="그림 13">
            <a:extLst>
              <a:ext uri="{FF2B5EF4-FFF2-40B4-BE49-F238E27FC236}">
                <a16:creationId xmlns:a16="http://schemas.microsoft.com/office/drawing/2014/main" id="{1992F960-8BB3-931D-6FAA-27D6BF01DA1D}"/>
              </a:ext>
            </a:extLst>
          </p:cNvPr>
          <p:cNvPicPr>
            <a:picLocks noChangeAspect="1"/>
          </p:cNvPicPr>
          <p:nvPr/>
        </p:nvPicPr>
        <p:blipFill>
          <a:blip r:embed="rId4"/>
          <a:stretch>
            <a:fillRect/>
          </a:stretch>
        </p:blipFill>
        <p:spPr>
          <a:xfrm>
            <a:off x="1054009" y="5226468"/>
            <a:ext cx="10006137" cy="876769"/>
          </a:xfrm>
          <a:prstGeom prst="rect">
            <a:avLst/>
          </a:prstGeom>
        </p:spPr>
      </p:pic>
    </p:spTree>
    <p:extLst>
      <p:ext uri="{BB962C8B-B14F-4D97-AF65-F5344CB8AC3E}">
        <p14:creationId xmlns:p14="http://schemas.microsoft.com/office/powerpoint/2010/main" val="1740114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2452F-61CF-D5FB-166E-0995D9E2F9B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EDDF091-8877-4D10-B611-2B653819DFE7}"/>
              </a:ext>
            </a:extLst>
          </p:cNvPr>
          <p:cNvSpPr>
            <a:spLocks noGrp="1"/>
          </p:cNvSpPr>
          <p:nvPr>
            <p:ph type="title"/>
          </p:nvPr>
        </p:nvSpPr>
        <p:spPr/>
        <p:txBody>
          <a:bodyPr/>
          <a:lstStyle/>
          <a:p>
            <a:r>
              <a:rPr kumimoji="1" lang="en-US" altLang="ko-KR" dirty="0"/>
              <a:t>GenAI Agents – Pricing </a:t>
            </a:r>
            <a:r>
              <a:rPr kumimoji="1" lang="ko-KR" altLang="en-US" dirty="0"/>
              <a:t>상세</a:t>
            </a:r>
            <a:r>
              <a:rPr kumimoji="1" lang="en-US" altLang="ko-KR" dirty="0"/>
              <a:t>(2)</a:t>
            </a:r>
            <a:endParaRPr kumimoji="1" lang="ko-KR" altLang="en-US" dirty="0"/>
          </a:p>
        </p:txBody>
      </p:sp>
      <p:sp>
        <p:nvSpPr>
          <p:cNvPr id="3" name="텍스트 개체 틀 2">
            <a:extLst>
              <a:ext uri="{FF2B5EF4-FFF2-40B4-BE49-F238E27FC236}">
                <a16:creationId xmlns:a16="http://schemas.microsoft.com/office/drawing/2014/main" id="{B8D637B9-AE7F-61DB-0826-38A8F9E558ED}"/>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E8087CC8-1DCB-8FE3-40F3-09AE1C1D61FC}"/>
              </a:ext>
            </a:extLst>
          </p:cNvPr>
          <p:cNvSpPr>
            <a:spLocks noGrp="1"/>
          </p:cNvSpPr>
          <p:nvPr>
            <p:ph type="sldNum" sz="quarter" idx="17"/>
          </p:nvPr>
        </p:nvSpPr>
        <p:spPr/>
        <p:txBody>
          <a:bodyPr/>
          <a:lstStyle/>
          <a:p>
            <a:fld id="{345D60D9-5372-5F40-9443-0F9AE5BDC3C8}" type="slidenum">
              <a:rPr lang="en-US" smtClean="0"/>
              <a:pPr/>
              <a:t>15</a:t>
            </a:fld>
            <a:endParaRPr lang="en-US" dirty="0"/>
          </a:p>
        </p:txBody>
      </p:sp>
      <p:sp>
        <p:nvSpPr>
          <p:cNvPr id="5" name="바닥글 개체 틀 4">
            <a:extLst>
              <a:ext uri="{FF2B5EF4-FFF2-40B4-BE49-F238E27FC236}">
                <a16:creationId xmlns:a16="http://schemas.microsoft.com/office/drawing/2014/main" id="{A2D03D28-17B7-1D58-858F-935D07ACED4C}"/>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pic>
        <p:nvPicPr>
          <p:cNvPr id="7" name="그림 6">
            <a:extLst>
              <a:ext uri="{FF2B5EF4-FFF2-40B4-BE49-F238E27FC236}">
                <a16:creationId xmlns:a16="http://schemas.microsoft.com/office/drawing/2014/main" id="{75161FA5-ED74-0AC3-8AB1-89972A0C130C}"/>
              </a:ext>
            </a:extLst>
          </p:cNvPr>
          <p:cNvPicPr>
            <a:picLocks noChangeAspect="1"/>
          </p:cNvPicPr>
          <p:nvPr/>
        </p:nvPicPr>
        <p:blipFill>
          <a:blip r:embed="rId3"/>
          <a:srcRect l="2389" r="741"/>
          <a:stretch>
            <a:fillRect/>
          </a:stretch>
        </p:blipFill>
        <p:spPr>
          <a:xfrm>
            <a:off x="768875" y="1625103"/>
            <a:ext cx="7175590" cy="2845339"/>
          </a:xfrm>
          <a:prstGeom prst="rect">
            <a:avLst/>
          </a:prstGeom>
        </p:spPr>
      </p:pic>
      <p:sp>
        <p:nvSpPr>
          <p:cNvPr id="6" name="직사각형 5">
            <a:extLst>
              <a:ext uri="{FF2B5EF4-FFF2-40B4-BE49-F238E27FC236}">
                <a16:creationId xmlns:a16="http://schemas.microsoft.com/office/drawing/2014/main" id="{60F97474-07BA-0220-3E18-935A08FA1CDC}"/>
              </a:ext>
            </a:extLst>
          </p:cNvPr>
          <p:cNvSpPr/>
          <p:nvPr/>
        </p:nvSpPr>
        <p:spPr>
          <a:xfrm>
            <a:off x="768875" y="3038168"/>
            <a:ext cx="5327125" cy="390832"/>
          </a:xfrm>
          <a:prstGeom prst="rect">
            <a:avLst/>
          </a:prstGeom>
          <a:noFill/>
          <a:ln w="38100">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9" name="그림 8">
            <a:extLst>
              <a:ext uri="{FF2B5EF4-FFF2-40B4-BE49-F238E27FC236}">
                <a16:creationId xmlns:a16="http://schemas.microsoft.com/office/drawing/2014/main" id="{0EF9F84A-24D8-1BDD-6CE4-EBEAADD45E7B}"/>
              </a:ext>
            </a:extLst>
          </p:cNvPr>
          <p:cNvPicPr>
            <a:picLocks noChangeAspect="1"/>
          </p:cNvPicPr>
          <p:nvPr/>
        </p:nvPicPr>
        <p:blipFill>
          <a:blip r:embed="rId4"/>
          <a:stretch>
            <a:fillRect/>
          </a:stretch>
        </p:blipFill>
        <p:spPr>
          <a:xfrm>
            <a:off x="7506814" y="1128249"/>
            <a:ext cx="3916311" cy="3773134"/>
          </a:xfrm>
          <a:prstGeom prst="rect">
            <a:avLst/>
          </a:prstGeom>
        </p:spPr>
      </p:pic>
      <p:cxnSp>
        <p:nvCxnSpPr>
          <p:cNvPr id="12" name="직선 화살표 연결선 11">
            <a:extLst>
              <a:ext uri="{FF2B5EF4-FFF2-40B4-BE49-F238E27FC236}">
                <a16:creationId xmlns:a16="http://schemas.microsoft.com/office/drawing/2014/main" id="{4DC00A8D-35C6-762F-7EA3-339CFE0D5C2D}"/>
              </a:ext>
            </a:extLst>
          </p:cNvPr>
          <p:cNvCxnSpPr>
            <a:stCxn id="6" idx="3"/>
          </p:cNvCxnSpPr>
          <p:nvPr/>
        </p:nvCxnSpPr>
        <p:spPr>
          <a:xfrm flipV="1">
            <a:off x="6096000" y="3018503"/>
            <a:ext cx="1410814" cy="215081"/>
          </a:xfrm>
          <a:prstGeom prst="straightConnector1">
            <a:avLst/>
          </a:prstGeom>
          <a:ln w="38100">
            <a:solidFill>
              <a:srgbClr val="C7463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C2D52AC-F2B2-6811-53D6-8E575C09BB41}"/>
              </a:ext>
            </a:extLst>
          </p:cNvPr>
          <p:cNvSpPr txBox="1"/>
          <p:nvPr/>
        </p:nvSpPr>
        <p:spPr>
          <a:xfrm>
            <a:off x="705407" y="4490107"/>
            <a:ext cx="6096000" cy="1938992"/>
          </a:xfrm>
          <a:prstGeom prst="rect">
            <a:avLst/>
          </a:prstGeom>
          <a:noFill/>
        </p:spPr>
        <p:txBody>
          <a:bodyPr wrap="square">
            <a:spAutoFit/>
          </a:bodyPr>
          <a:lstStyle/>
          <a:p>
            <a:r>
              <a:rPr lang="ko-KR" altLang="en-US" sz="1000" dirty="0"/>
              <a:t>- 입력(프롬프트 + 질문) 300 + 100 = 400 </a:t>
            </a:r>
            <a:r>
              <a:rPr lang="ko-KR" altLang="en-US" sz="1000" dirty="0" err="1"/>
              <a:t>tokens</a:t>
            </a:r>
            <a:endParaRPr lang="ko-KR" altLang="en-US" sz="1000" dirty="0"/>
          </a:p>
          <a:p>
            <a:r>
              <a:rPr lang="ko-KR" altLang="en-US" sz="1000" dirty="0"/>
              <a:t>- 출력: 1,000 </a:t>
            </a:r>
            <a:r>
              <a:rPr lang="ko-KR" altLang="en-US" sz="1000" dirty="0" err="1"/>
              <a:t>tokens</a:t>
            </a:r>
            <a:endParaRPr lang="ko-KR" altLang="en-US" sz="1000" dirty="0"/>
          </a:p>
          <a:p>
            <a:r>
              <a:rPr lang="ko-KR" altLang="en-US" sz="1000" dirty="0"/>
              <a:t>- </a:t>
            </a:r>
            <a:r>
              <a:rPr lang="ko-KR" altLang="en-US" sz="1000" dirty="0" err="1"/>
              <a:t>top</a:t>
            </a:r>
            <a:r>
              <a:rPr lang="ko-KR" altLang="en-US" sz="1000" dirty="0"/>
              <a:t> 5 </a:t>
            </a:r>
            <a:r>
              <a:rPr lang="ko-KR" altLang="en-US" sz="1000" dirty="0" err="1"/>
              <a:t>chunks</a:t>
            </a:r>
            <a:r>
              <a:rPr lang="ko-KR" altLang="en-US" sz="1000" dirty="0"/>
              <a:t>: 5 × 512</a:t>
            </a:r>
            <a:r>
              <a:rPr lang="en-US" altLang="ko-KR" sz="1000" dirty="0"/>
              <a:t>(</a:t>
            </a:r>
            <a:r>
              <a:rPr lang="ko-KR" altLang="en-US" sz="1000" dirty="0" err="1"/>
              <a:t>청크의</a:t>
            </a:r>
            <a:r>
              <a:rPr lang="ko-KR" altLang="en-US" sz="1000" dirty="0"/>
              <a:t> 토큰 수</a:t>
            </a:r>
            <a:r>
              <a:rPr lang="en-US" altLang="ko-KR" sz="1000" dirty="0"/>
              <a:t>)</a:t>
            </a:r>
            <a:r>
              <a:rPr lang="ko-KR" altLang="en-US" sz="1000" dirty="0"/>
              <a:t> = 2,560 </a:t>
            </a:r>
            <a:r>
              <a:rPr lang="ko-KR" altLang="en-US" sz="1000" dirty="0" err="1"/>
              <a:t>tokens</a:t>
            </a:r>
            <a:endParaRPr lang="ko-KR" altLang="en-US" sz="1000" dirty="0"/>
          </a:p>
          <a:p>
            <a:r>
              <a:rPr lang="ko-KR" altLang="en-US" sz="1000" dirty="0"/>
              <a:t>=&gt; 총 = 400 + 1,000 + 2,560 = 3,960 </a:t>
            </a:r>
            <a:r>
              <a:rPr lang="ko-KR" altLang="en-US" sz="1000" dirty="0" err="1"/>
              <a:t>tokens</a:t>
            </a:r>
            <a:endParaRPr lang="ko-KR" altLang="en-US" sz="1000" dirty="0"/>
          </a:p>
          <a:p>
            <a:r>
              <a:rPr lang="ko-KR" altLang="en-US" sz="1000" dirty="0"/>
              <a:t>(토큰당 4자 기준) = 3,960 × 4 = 15,840 </a:t>
            </a:r>
            <a:r>
              <a:rPr lang="ko-KR" altLang="en-US" sz="1000" dirty="0" err="1"/>
              <a:t>characters</a:t>
            </a:r>
            <a:endParaRPr lang="ko-KR" altLang="en-US" sz="1000" dirty="0"/>
          </a:p>
          <a:p>
            <a:endParaRPr lang="ko-KR" altLang="en-US" sz="1000" dirty="0"/>
          </a:p>
          <a:p>
            <a:r>
              <a:rPr lang="ko-KR" altLang="en-US" sz="1000" dirty="0"/>
              <a:t>입출력 비용:</a:t>
            </a:r>
          </a:p>
          <a:p>
            <a:r>
              <a:rPr lang="ko-KR" altLang="en-US" sz="1000" dirty="0"/>
              <a:t>15,840 ÷ 10,000 × $0.003 = $0.004752</a:t>
            </a:r>
          </a:p>
          <a:p>
            <a:endParaRPr lang="ko-KR" altLang="en-US" sz="1000" dirty="0"/>
          </a:p>
          <a:p>
            <a:r>
              <a:rPr lang="ko-KR" altLang="en-US" sz="1000" dirty="0" err="1"/>
              <a:t>리랭킹</a:t>
            </a:r>
            <a:r>
              <a:rPr lang="ko-KR" altLang="en-US" sz="1000" dirty="0"/>
              <a:t>(예: 100 </a:t>
            </a:r>
            <a:r>
              <a:rPr lang="ko-KR" altLang="en-US" sz="1000" dirty="0" err="1"/>
              <a:t>chunks</a:t>
            </a:r>
            <a:r>
              <a:rPr lang="ko-KR" altLang="en-US" sz="1000" dirty="0"/>
              <a:t>):</a:t>
            </a:r>
          </a:p>
          <a:p>
            <a:r>
              <a:rPr lang="ko-KR" altLang="en-US" sz="1000" dirty="0"/>
              <a:t>100 × 512 × 4 = 204,800 </a:t>
            </a:r>
            <a:r>
              <a:rPr lang="ko-KR" altLang="en-US" sz="1000" dirty="0" err="1"/>
              <a:t>characters</a:t>
            </a:r>
            <a:r>
              <a:rPr lang="ko-KR" altLang="en-US" sz="1000" dirty="0"/>
              <a:t>  </a:t>
            </a:r>
          </a:p>
          <a:p>
            <a:r>
              <a:rPr lang="ko-KR" altLang="en-US" sz="1000" dirty="0"/>
              <a:t>204,800 ÷ 10,000 × $0.0003 = $0.006144</a:t>
            </a:r>
          </a:p>
        </p:txBody>
      </p:sp>
      <p:sp>
        <p:nvSpPr>
          <p:cNvPr id="16" name="TextBox 15">
            <a:extLst>
              <a:ext uri="{FF2B5EF4-FFF2-40B4-BE49-F238E27FC236}">
                <a16:creationId xmlns:a16="http://schemas.microsoft.com/office/drawing/2014/main" id="{4E80EAA3-594B-6E8F-9963-8D71F6C43670}"/>
              </a:ext>
            </a:extLst>
          </p:cNvPr>
          <p:cNvSpPr txBox="1"/>
          <p:nvPr/>
        </p:nvSpPr>
        <p:spPr>
          <a:xfrm>
            <a:off x="5031600" y="5085607"/>
            <a:ext cx="6196839" cy="1015663"/>
          </a:xfrm>
          <a:prstGeom prst="rect">
            <a:avLst/>
          </a:prstGeom>
          <a:noFill/>
        </p:spPr>
        <p:txBody>
          <a:bodyPr wrap="square" rtlCol="0">
            <a:spAutoFit/>
          </a:bodyPr>
          <a:lstStyle/>
          <a:p>
            <a:r>
              <a:rPr kumimoji="1" lang="en-US" altLang="ko-KR" sz="1200" dirty="0"/>
              <a:t>(</a:t>
            </a:r>
            <a:r>
              <a:rPr kumimoji="1" lang="ko-KR" altLang="en-US" sz="1200" dirty="0"/>
              <a:t>입출력 비용 </a:t>
            </a:r>
            <a:r>
              <a:rPr kumimoji="1" lang="en-US" altLang="ko-KR" sz="1200" dirty="0"/>
              <a:t>+</a:t>
            </a:r>
            <a:r>
              <a:rPr kumimoji="1" lang="ko-KR" altLang="en-US" sz="1200" dirty="0"/>
              <a:t> </a:t>
            </a:r>
            <a:r>
              <a:rPr kumimoji="1" lang="ko-KR" altLang="en-US" sz="1200" dirty="0" err="1"/>
              <a:t>리랭킹</a:t>
            </a:r>
            <a:r>
              <a:rPr kumimoji="1" lang="ko-KR" altLang="en-US" sz="1200" dirty="0"/>
              <a:t> 비용</a:t>
            </a:r>
            <a:r>
              <a:rPr kumimoji="1" lang="en-US" altLang="ko-KR" sz="1200" dirty="0"/>
              <a:t>)</a:t>
            </a:r>
            <a:r>
              <a:rPr kumimoji="1" lang="ko-KR" altLang="en-US" sz="1200" dirty="0"/>
              <a:t> * </a:t>
            </a:r>
            <a:r>
              <a:rPr kumimoji="1" lang="ko-KR" altLang="en-US" sz="1200" dirty="0" err="1"/>
              <a:t>리퀘스트</a:t>
            </a:r>
            <a:r>
              <a:rPr kumimoji="1" lang="ko-KR" altLang="en-US" sz="1200" dirty="0"/>
              <a:t> </a:t>
            </a:r>
            <a:r>
              <a:rPr kumimoji="1" lang="en-US" altLang="ko-KR" sz="1200" dirty="0"/>
              <a:t>=</a:t>
            </a:r>
            <a:r>
              <a:rPr kumimoji="1" lang="ko-KR" altLang="en-US" sz="1200" dirty="0"/>
              <a:t> </a:t>
            </a:r>
            <a:r>
              <a:rPr kumimoji="1" lang="en-US" altLang="ko-KR" sz="1200" dirty="0"/>
              <a:t>AI Agents </a:t>
            </a:r>
            <a:r>
              <a:rPr kumimoji="1" lang="ko-KR" altLang="en-US" sz="1200" dirty="0"/>
              <a:t>비용</a:t>
            </a:r>
            <a:endParaRPr kumimoji="1" lang="en-US" altLang="ko-KR" sz="1200" dirty="0"/>
          </a:p>
          <a:p>
            <a:r>
              <a:rPr kumimoji="1" lang="ko-KR" altLang="en-US" sz="1200" dirty="0" err="1"/>
              <a:t>리퀘스트</a:t>
            </a:r>
            <a:r>
              <a:rPr kumimoji="1" lang="ko-KR" altLang="en-US" sz="1200" dirty="0"/>
              <a:t> 매달 </a:t>
            </a:r>
            <a:r>
              <a:rPr kumimoji="1" lang="en-US" altLang="ko-KR" sz="1200" dirty="0"/>
              <a:t>10,000</a:t>
            </a:r>
            <a:r>
              <a:rPr kumimoji="1" lang="ko-KR" altLang="en-US" sz="1200" dirty="0"/>
              <a:t>건</a:t>
            </a:r>
            <a:r>
              <a:rPr kumimoji="1" lang="en-US" altLang="ko-KR" sz="1200" dirty="0"/>
              <a:t> $108.95</a:t>
            </a:r>
          </a:p>
          <a:p>
            <a:r>
              <a:rPr kumimoji="1" lang="en-US" altLang="ko-KR" sz="1200" dirty="0"/>
              <a:t>10GB KB</a:t>
            </a:r>
          </a:p>
          <a:p>
            <a:r>
              <a:rPr kumimoji="1" lang="en-US" altLang="ko-KR" sz="1200" dirty="0"/>
              <a:t>Ingestion cost $107.37</a:t>
            </a:r>
          </a:p>
          <a:p>
            <a:r>
              <a:rPr kumimoji="1" lang="en-US" altLang="ko-KR" sz="1200" dirty="0"/>
              <a:t>Storage Cost $60.48 / month</a:t>
            </a:r>
            <a:r>
              <a:rPr kumimoji="1" lang="ko-KR" altLang="en-US" sz="1200" dirty="0"/>
              <a:t> </a:t>
            </a:r>
            <a:r>
              <a:rPr kumimoji="1" lang="en-US" altLang="ko-KR" sz="1200" dirty="0"/>
              <a:t> </a:t>
            </a:r>
            <a:r>
              <a:rPr kumimoji="1" lang="ko-KR" altLang="en-US" sz="1200" dirty="0"/>
              <a:t>첫 달 </a:t>
            </a:r>
            <a:r>
              <a:rPr kumimoji="1" lang="en-US" altLang="ko-KR" sz="1200" dirty="0"/>
              <a:t>$276.8</a:t>
            </a:r>
            <a:r>
              <a:rPr kumimoji="1" lang="ko-KR" altLang="en-US" sz="1200" dirty="0"/>
              <a:t> </a:t>
            </a:r>
            <a:r>
              <a:rPr kumimoji="1" lang="en-US" altLang="ko-KR" sz="1200" dirty="0"/>
              <a:t>+</a:t>
            </a:r>
            <a:r>
              <a:rPr kumimoji="1" lang="ko-KR" altLang="en-US" sz="1200" dirty="0"/>
              <a:t> 추가 </a:t>
            </a:r>
            <a:r>
              <a:rPr kumimoji="1" lang="en-US" altLang="ko-KR" sz="1200" dirty="0"/>
              <a:t>Ingestion </a:t>
            </a:r>
            <a:r>
              <a:rPr kumimoji="1" lang="ko-KR" altLang="en-US" sz="1200" dirty="0"/>
              <a:t>없으면 </a:t>
            </a:r>
            <a:r>
              <a:rPr kumimoji="1" lang="en-US" altLang="ko-KR" sz="1200" dirty="0"/>
              <a:t>$169.43</a:t>
            </a:r>
            <a:endParaRPr kumimoji="1" lang="ko-KR" altLang="en-US" sz="1200" dirty="0"/>
          </a:p>
        </p:txBody>
      </p:sp>
    </p:spTree>
    <p:extLst>
      <p:ext uri="{BB962C8B-B14F-4D97-AF65-F5344CB8AC3E}">
        <p14:creationId xmlns:p14="http://schemas.microsoft.com/office/powerpoint/2010/main" val="1951303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07B8D-38E5-7C95-BCDA-96ECC87F02F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00801F3-5354-D9DE-A8CB-E0EE27933611}"/>
              </a:ext>
            </a:extLst>
          </p:cNvPr>
          <p:cNvSpPr>
            <a:spLocks noGrp="1"/>
          </p:cNvSpPr>
          <p:nvPr>
            <p:ph type="title"/>
          </p:nvPr>
        </p:nvSpPr>
        <p:spPr/>
        <p:txBody>
          <a:bodyPr/>
          <a:lstStyle/>
          <a:p>
            <a:r>
              <a:rPr kumimoji="1" lang="en-US" altLang="ko-KR" dirty="0"/>
              <a:t>GenAI Agents</a:t>
            </a:r>
            <a:r>
              <a:rPr kumimoji="1" lang="ko-KR" altLang="en-US" dirty="0"/>
              <a:t> </a:t>
            </a:r>
            <a:r>
              <a:rPr kumimoji="1" lang="en-US" altLang="ko-KR" dirty="0"/>
              <a:t>-</a:t>
            </a:r>
            <a:r>
              <a:rPr kumimoji="1" lang="ko-KR" altLang="en-US" dirty="0"/>
              <a:t> 사례</a:t>
            </a:r>
            <a:endParaRPr kumimoji="1" lang="ko-KR" altLang="en-US" dirty="0">
              <a:solidFill>
                <a:schemeClr val="tx1"/>
              </a:solidFill>
            </a:endParaRPr>
          </a:p>
        </p:txBody>
      </p:sp>
      <p:sp>
        <p:nvSpPr>
          <p:cNvPr id="4" name="슬라이드 번호 개체 틀 3">
            <a:extLst>
              <a:ext uri="{FF2B5EF4-FFF2-40B4-BE49-F238E27FC236}">
                <a16:creationId xmlns:a16="http://schemas.microsoft.com/office/drawing/2014/main" id="{82BCCF75-52FC-FE4C-429E-9250C9188B1F}"/>
              </a:ext>
            </a:extLst>
          </p:cNvPr>
          <p:cNvSpPr>
            <a:spLocks noGrp="1"/>
          </p:cNvSpPr>
          <p:nvPr>
            <p:ph type="sldNum" sz="quarter" idx="17"/>
          </p:nvPr>
        </p:nvSpPr>
        <p:spPr/>
        <p:txBody>
          <a:bodyPr/>
          <a:lstStyle/>
          <a:p>
            <a:fld id="{345D60D9-5372-5F40-9443-0F9AE5BDC3C8}" type="slidenum">
              <a:rPr lang="en-US" smtClean="0"/>
              <a:pPr/>
              <a:t>16</a:t>
            </a:fld>
            <a:endParaRPr lang="en-US" dirty="0"/>
          </a:p>
        </p:txBody>
      </p:sp>
      <p:sp>
        <p:nvSpPr>
          <p:cNvPr id="5" name="바닥글 개체 틀 4">
            <a:extLst>
              <a:ext uri="{FF2B5EF4-FFF2-40B4-BE49-F238E27FC236}">
                <a16:creationId xmlns:a16="http://schemas.microsoft.com/office/drawing/2014/main" id="{D6A5CFA3-7469-9490-A002-49ABED5B5372}"/>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3" name="텍스트 개체 틀 2">
            <a:extLst>
              <a:ext uri="{FF2B5EF4-FFF2-40B4-BE49-F238E27FC236}">
                <a16:creationId xmlns:a16="http://schemas.microsoft.com/office/drawing/2014/main" id="{1CF80967-EBA6-BDC9-95A9-2A15144A2F65}"/>
              </a:ext>
            </a:extLst>
          </p:cNvPr>
          <p:cNvSpPr>
            <a:spLocks noGrp="1"/>
          </p:cNvSpPr>
          <p:nvPr>
            <p:ph type="body" sz="quarter" idx="11"/>
          </p:nvPr>
        </p:nvSpPr>
        <p:spPr>
          <a:xfrm>
            <a:off x="766763" y="1009904"/>
            <a:ext cx="10671048" cy="330540"/>
          </a:xfrm>
        </p:spPr>
        <p:txBody>
          <a:bodyPr/>
          <a:lstStyle/>
          <a:p>
            <a:r>
              <a:rPr kumimoji="1" lang="en-US" altLang="ko-KR" dirty="0">
                <a:solidFill>
                  <a:schemeClr val="accent4"/>
                </a:solidFill>
              </a:rPr>
              <a:t>Oracle</a:t>
            </a:r>
            <a:r>
              <a:rPr kumimoji="1" lang="ko-KR" altLang="en-US" dirty="0">
                <a:solidFill>
                  <a:schemeClr val="accent4"/>
                </a:solidFill>
              </a:rPr>
              <a:t> </a:t>
            </a:r>
            <a:r>
              <a:rPr kumimoji="1" lang="en-US" altLang="ko-KR" dirty="0">
                <a:solidFill>
                  <a:schemeClr val="accent4"/>
                </a:solidFill>
              </a:rPr>
              <a:t>IT Support</a:t>
            </a:r>
            <a:endParaRPr kumimoji="1" lang="ko-KR" altLang="en-US" dirty="0">
              <a:solidFill>
                <a:schemeClr val="accent4"/>
              </a:solidFill>
            </a:endParaRPr>
          </a:p>
        </p:txBody>
      </p:sp>
      <p:grpSp>
        <p:nvGrpSpPr>
          <p:cNvPr id="14" name="그룹 13">
            <a:extLst>
              <a:ext uri="{FF2B5EF4-FFF2-40B4-BE49-F238E27FC236}">
                <a16:creationId xmlns:a16="http://schemas.microsoft.com/office/drawing/2014/main" id="{214791FF-4F0F-B313-E612-2D21583300E0}"/>
              </a:ext>
            </a:extLst>
          </p:cNvPr>
          <p:cNvGrpSpPr/>
          <p:nvPr/>
        </p:nvGrpSpPr>
        <p:grpSpPr>
          <a:xfrm>
            <a:off x="7117856" y="523468"/>
            <a:ext cx="2956961" cy="5787381"/>
            <a:chOff x="7117856" y="523468"/>
            <a:chExt cx="2956961" cy="5787381"/>
          </a:xfrm>
        </p:grpSpPr>
        <p:grpSp>
          <p:nvGrpSpPr>
            <p:cNvPr id="16" name="Group 2">
              <a:extLst>
                <a:ext uri="{FF2B5EF4-FFF2-40B4-BE49-F238E27FC236}">
                  <a16:creationId xmlns:a16="http://schemas.microsoft.com/office/drawing/2014/main" id="{75FDC6CB-01DF-CF36-F5B1-4B8565D57CAD}"/>
                </a:ext>
              </a:extLst>
            </p:cNvPr>
            <p:cNvGrpSpPr/>
            <p:nvPr/>
          </p:nvGrpSpPr>
          <p:grpSpPr>
            <a:xfrm>
              <a:off x="7117856" y="523468"/>
              <a:ext cx="2956961" cy="5787381"/>
              <a:chOff x="3367408" y="149225"/>
              <a:chExt cx="2414081" cy="4724400"/>
            </a:xfrm>
          </p:grpSpPr>
          <p:sp>
            <p:nvSpPr>
              <p:cNvPr id="19" name="Round Same Side Corner Rectangle 3">
                <a:extLst>
                  <a:ext uri="{FF2B5EF4-FFF2-40B4-BE49-F238E27FC236}">
                    <a16:creationId xmlns:a16="http://schemas.microsoft.com/office/drawing/2014/main" id="{ED7C5C17-FA5E-A904-AC1D-97F2520590EC}"/>
                  </a:ext>
                </a:extLst>
              </p:cNvPr>
              <p:cNvSpPr/>
              <p:nvPr/>
            </p:nvSpPr>
            <p:spPr>
              <a:xfrm rot="5400000">
                <a:off x="5488881" y="1665415"/>
                <a:ext cx="548640" cy="36576"/>
              </a:xfrm>
              <a:prstGeom prst="round2SameRect">
                <a:avLst>
                  <a:gd name="adj1" fmla="val 36667"/>
                  <a:gd name="adj2" fmla="val 0"/>
                </a:avLst>
              </a:prstGeom>
              <a:solidFill>
                <a:srgbClr val="5E6060"/>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21" name="Rounded Rectangle 4">
                <a:extLst>
                  <a:ext uri="{FF2B5EF4-FFF2-40B4-BE49-F238E27FC236}">
                    <a16:creationId xmlns:a16="http://schemas.microsoft.com/office/drawing/2014/main" id="{F8CBEC81-CAB0-7200-B75D-65C7F7911348}"/>
                  </a:ext>
                </a:extLst>
              </p:cNvPr>
              <p:cNvSpPr/>
              <p:nvPr/>
            </p:nvSpPr>
            <p:spPr>
              <a:xfrm>
                <a:off x="3394076" y="149225"/>
                <a:ext cx="2351978" cy="4724400"/>
              </a:xfrm>
              <a:prstGeom prst="roundRect">
                <a:avLst>
                  <a:gd name="adj" fmla="val 14642"/>
                </a:avLst>
              </a:prstGeom>
              <a:solidFill>
                <a:srgbClr val="5E6060"/>
              </a:solidFill>
              <a:ln w="12700">
                <a:solidFill>
                  <a:schemeClr val="bg1">
                    <a:alpha val="77000"/>
                  </a:schemeClr>
                </a:solidFill>
              </a:ln>
              <a:effectLst>
                <a:innerShdw blurRad="38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22" name="Round Same Side Corner Rectangle 5">
                <a:extLst>
                  <a:ext uri="{FF2B5EF4-FFF2-40B4-BE49-F238E27FC236}">
                    <a16:creationId xmlns:a16="http://schemas.microsoft.com/office/drawing/2014/main" id="{90343D5F-4A25-B852-EB83-76721AECDE05}"/>
                  </a:ext>
                </a:extLst>
              </p:cNvPr>
              <p:cNvSpPr/>
              <p:nvPr/>
            </p:nvSpPr>
            <p:spPr>
              <a:xfrm rot="16200000">
                <a:off x="3263649" y="1154682"/>
                <a:ext cx="234950" cy="27432"/>
              </a:xfrm>
              <a:prstGeom prst="round2SameRect">
                <a:avLst>
                  <a:gd name="adj1" fmla="val 36667"/>
                  <a:gd name="adj2" fmla="val 0"/>
                </a:avLst>
              </a:prstGeom>
              <a:solidFill>
                <a:srgbClr val="5E6060"/>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4" tIns="60952" rIns="121904" bIns="60952" numCol="1" spcCol="0" rtlCol="0" fromWordArt="0" anchor="ctr" anchorCtr="0" forceAA="0" compatLnSpc="1">
                <a:prstTxWarp prst="textNoShape">
                  <a:avLst/>
                </a:prstTxWarp>
                <a:noAutofit/>
              </a:bodyPr>
              <a:lstStyle/>
              <a:p>
                <a:pPr algn="ctr"/>
                <a:endParaRPr lang="en-US" sz="4800">
                  <a:solidFill>
                    <a:schemeClr val="tx1"/>
                  </a:solidFill>
                </a:endParaRPr>
              </a:p>
            </p:txBody>
          </p:sp>
          <p:sp>
            <p:nvSpPr>
              <p:cNvPr id="23" name="Round Same Side Corner Rectangle 8">
                <a:extLst>
                  <a:ext uri="{FF2B5EF4-FFF2-40B4-BE49-F238E27FC236}">
                    <a16:creationId xmlns:a16="http://schemas.microsoft.com/office/drawing/2014/main" id="{2E7E72C4-3418-5DC9-8100-CF1ECFF0BE93}"/>
                  </a:ext>
                </a:extLst>
              </p:cNvPr>
              <p:cNvSpPr/>
              <p:nvPr/>
            </p:nvSpPr>
            <p:spPr>
              <a:xfrm rot="16200000">
                <a:off x="3198244" y="1578189"/>
                <a:ext cx="365760" cy="27432"/>
              </a:xfrm>
              <a:prstGeom prst="round2SameRect">
                <a:avLst>
                  <a:gd name="adj1" fmla="val 36667"/>
                  <a:gd name="adj2" fmla="val 0"/>
                </a:avLst>
              </a:prstGeom>
              <a:solidFill>
                <a:srgbClr val="5E6060"/>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4" tIns="60952" rIns="121904" bIns="60952" numCol="1" spcCol="0" rtlCol="0" fromWordArt="0" anchor="ctr" anchorCtr="0" forceAA="0" compatLnSpc="1">
                <a:prstTxWarp prst="textNoShape">
                  <a:avLst/>
                </a:prstTxWarp>
                <a:noAutofit/>
              </a:bodyPr>
              <a:lstStyle/>
              <a:p>
                <a:pPr algn="ctr"/>
                <a:endParaRPr lang="en-US" sz="4800">
                  <a:solidFill>
                    <a:schemeClr val="tx1"/>
                  </a:solidFill>
                </a:endParaRPr>
              </a:p>
            </p:txBody>
          </p:sp>
          <p:sp>
            <p:nvSpPr>
              <p:cNvPr id="24" name="Round Same Side Corner Rectangle 16">
                <a:extLst>
                  <a:ext uri="{FF2B5EF4-FFF2-40B4-BE49-F238E27FC236}">
                    <a16:creationId xmlns:a16="http://schemas.microsoft.com/office/drawing/2014/main" id="{9A908C3F-B538-FEDE-98F5-7F7BAFF6C2B0}"/>
                  </a:ext>
                </a:extLst>
              </p:cNvPr>
              <p:cNvSpPr/>
              <p:nvPr/>
            </p:nvSpPr>
            <p:spPr>
              <a:xfrm rot="16200000">
                <a:off x="3198244" y="2009989"/>
                <a:ext cx="365760" cy="27432"/>
              </a:xfrm>
              <a:prstGeom prst="round2SameRect">
                <a:avLst>
                  <a:gd name="adj1" fmla="val 36667"/>
                  <a:gd name="adj2" fmla="val 0"/>
                </a:avLst>
              </a:prstGeom>
              <a:solidFill>
                <a:srgbClr val="5E6060"/>
              </a:solid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4" tIns="60952" rIns="121904" bIns="60952" numCol="1" spcCol="0" rtlCol="0" fromWordArt="0" anchor="ctr" anchorCtr="0" forceAA="0" compatLnSpc="1">
                <a:prstTxWarp prst="textNoShape">
                  <a:avLst/>
                </a:prstTxWarp>
                <a:noAutofit/>
              </a:bodyPr>
              <a:lstStyle/>
              <a:p>
                <a:pPr algn="ctr"/>
                <a:endParaRPr lang="en-US" sz="4800">
                  <a:solidFill>
                    <a:schemeClr val="tx1"/>
                  </a:solidFill>
                </a:endParaRPr>
              </a:p>
            </p:txBody>
          </p:sp>
          <p:sp>
            <p:nvSpPr>
              <p:cNvPr id="25" name="Rounded Rectangle 17">
                <a:extLst>
                  <a:ext uri="{FF2B5EF4-FFF2-40B4-BE49-F238E27FC236}">
                    <a16:creationId xmlns:a16="http://schemas.microsoft.com/office/drawing/2014/main" id="{58E7A187-00B9-6BCA-3807-EA70D7E32472}"/>
                  </a:ext>
                </a:extLst>
              </p:cNvPr>
              <p:cNvSpPr/>
              <p:nvPr/>
            </p:nvSpPr>
            <p:spPr>
              <a:xfrm>
                <a:off x="3425783" y="181931"/>
                <a:ext cx="2288565" cy="4658988"/>
              </a:xfrm>
              <a:prstGeom prst="roundRect">
                <a:avLst>
                  <a:gd name="adj" fmla="val 14123"/>
                </a:avLst>
              </a:prstGeom>
              <a:gradFill>
                <a:gsLst>
                  <a:gs pos="94000">
                    <a:srgbClr val="3C3D3F"/>
                  </a:gs>
                  <a:gs pos="100000">
                    <a:srgbClr val="000000"/>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26" name="Rounded Rectangle 18">
                <a:extLst>
                  <a:ext uri="{FF2B5EF4-FFF2-40B4-BE49-F238E27FC236}">
                    <a16:creationId xmlns:a16="http://schemas.microsoft.com/office/drawing/2014/main" id="{316C064F-20EA-DC28-CC99-0976F8DE8217}"/>
                  </a:ext>
                </a:extLst>
              </p:cNvPr>
              <p:cNvSpPr/>
              <p:nvPr/>
            </p:nvSpPr>
            <p:spPr>
              <a:xfrm>
                <a:off x="3516167" y="263525"/>
                <a:ext cx="2107797" cy="4495801"/>
              </a:xfrm>
              <a:prstGeom prst="roundRect">
                <a:avLst>
                  <a:gd name="adj" fmla="val 11909"/>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grpSp>
        <p:pic>
          <p:nvPicPr>
            <p:cNvPr id="17" name="2.2-IT-blue screen pt2">
              <a:hlinkClick r:id="" action="ppaction://media"/>
              <a:extLst>
                <a:ext uri="{FF2B5EF4-FFF2-40B4-BE49-F238E27FC236}">
                  <a16:creationId xmlns:a16="http://schemas.microsoft.com/office/drawing/2014/main" id="{E536D360-CD7C-A544-3BB3-CDFBFACB7FCD}"/>
                </a:ext>
              </a:extLst>
            </p:cNvPr>
            <p:cNvPicPr>
              <a:picLocks noChangeAspect="1"/>
            </p:cNvPicPr>
            <p:nvPr>
              <a:videoFile r:link="rId1"/>
              <p:extLst>
                <p:ext uri="{DAA4B4D4-6D71-4841-9C94-3DE7FCFB9230}">
                  <p14:media xmlns:p14="http://schemas.microsoft.com/office/powerpoint/2010/main" r:embed="rId2">
                    <p14:trim st="526.2825" end="12053.96"/>
                  </p14:media>
                </p:ext>
              </p:extLst>
            </p:nvPr>
          </p:nvPicPr>
          <p:blipFill>
            <a:blip r:embed="rId5"/>
            <a:stretch>
              <a:fillRect/>
            </a:stretch>
          </p:blipFill>
          <p:spPr>
            <a:xfrm>
              <a:off x="7430341" y="1001812"/>
              <a:ext cx="2337363" cy="5062201"/>
            </a:xfrm>
            <a:prstGeom prst="roundRect">
              <a:avLst>
                <a:gd name="adj" fmla="val 5439"/>
              </a:avLst>
            </a:prstGeom>
            <a:ln>
              <a:noFill/>
            </a:ln>
            <a:effectLst>
              <a:innerShdw blurRad="114300" dist="50800">
                <a:srgbClr val="000000">
                  <a:alpha val="0"/>
                </a:srgbClr>
              </a:innerShdw>
            </a:effectLst>
          </p:spPr>
        </p:pic>
      </p:grpSp>
      <p:sp>
        <p:nvSpPr>
          <p:cNvPr id="27" name="TextBox 26">
            <a:extLst>
              <a:ext uri="{FF2B5EF4-FFF2-40B4-BE49-F238E27FC236}">
                <a16:creationId xmlns:a16="http://schemas.microsoft.com/office/drawing/2014/main" id="{299D3175-90B1-1A00-48AE-A66067151D6C}"/>
              </a:ext>
            </a:extLst>
          </p:cNvPr>
          <p:cNvSpPr txBox="1"/>
          <p:nvPr/>
        </p:nvSpPr>
        <p:spPr>
          <a:xfrm>
            <a:off x="766763" y="1783614"/>
            <a:ext cx="5407794" cy="2396041"/>
          </a:xfrm>
          <a:prstGeom prst="rect">
            <a:avLst/>
          </a:prstGeom>
          <a:noFill/>
        </p:spPr>
        <p:txBody>
          <a:bodyPr wrap="square" lIns="91440" tIns="45720" rIns="91440" bIns="45720" rtlCol="0" anchor="t">
            <a:spAutoFit/>
          </a:bodyPr>
          <a:lstStyle>
            <a:defPPr>
              <a:defRPr lang="en-US"/>
            </a:defPPr>
            <a:lvl1pPr marL="285750" indent="-285750">
              <a:spcBef>
                <a:spcPts val="600"/>
              </a:spcBef>
              <a:spcAft>
                <a:spcPts val="600"/>
              </a:spcAft>
              <a:buFont typeface="Arial" panose="020B0604020202020204" pitchFamily="34" charset="0"/>
              <a:buChar char="•"/>
            </a:lvl1pPr>
          </a:lstStyle>
          <a:p>
            <a:pPr marL="285750" marR="0" lvl="0" indent="-285750" defTabSz="914400" eaLnBrk="1" fontAlgn="auto" latinLnBrk="0" hangingPunct="1">
              <a:lnSpc>
                <a:spcPct val="95000"/>
              </a:lnSpc>
              <a:spcBef>
                <a:spcPts val="600"/>
              </a:spcBef>
              <a:spcAft>
                <a:spcPts val="600"/>
              </a:spcAft>
              <a:buClrTx/>
              <a:buSzTx/>
              <a:buFont typeface="Arial" panose="020B0604020202020204" pitchFamily="34" charset="0"/>
              <a:buChar char="•"/>
              <a:tabLst/>
              <a:defRPr/>
            </a:pPr>
            <a:r>
              <a:rPr kumimoji="0" lang="en-US" altLang="ko-KR" sz="1800" b="0" i="0" u="none" strike="noStrike" kern="0" cap="none" spc="0" normalizeH="0" baseline="0" noProof="0" dirty="0">
                <a:ln>
                  <a:noFill/>
                </a:ln>
                <a:solidFill>
                  <a:srgbClr val="FFFFFF"/>
                </a:solidFill>
                <a:effectLst/>
                <a:uLnTx/>
                <a:uFillTx/>
              </a:rPr>
              <a:t>IT Support assistant</a:t>
            </a:r>
            <a:r>
              <a:rPr kumimoji="0" lang="ko-KR" altLang="en-US" sz="1800" b="0" i="0" u="none" strike="noStrike" kern="0" cap="none" spc="0" normalizeH="0" baseline="0" noProof="0" dirty="0">
                <a:ln>
                  <a:noFill/>
                </a:ln>
                <a:solidFill>
                  <a:srgbClr val="FFFFFF"/>
                </a:solidFill>
                <a:effectLst/>
                <a:uLnTx/>
                <a:uFillTx/>
              </a:rPr>
              <a:t>로 활용</a:t>
            </a:r>
            <a:endParaRPr kumimoji="0" lang="en-US" altLang="ko-KR" sz="1800" b="0" i="0" u="none" strike="noStrike" kern="0" cap="none" spc="0" normalizeH="0" baseline="0" noProof="0" dirty="0">
              <a:ln>
                <a:noFill/>
              </a:ln>
              <a:solidFill>
                <a:srgbClr val="FFFFFF"/>
              </a:solidFill>
              <a:effectLst/>
              <a:uLnTx/>
              <a:uFillTx/>
            </a:endParaRPr>
          </a:p>
          <a:p>
            <a:pPr marL="285750" marR="0" lvl="0" indent="-285750" defTabSz="914400" eaLnBrk="1" fontAlgn="auto" latinLnBrk="0" hangingPunct="1">
              <a:lnSpc>
                <a:spcPct val="95000"/>
              </a:lnSpc>
              <a:spcBef>
                <a:spcPts val="600"/>
              </a:spcBef>
              <a:spcAft>
                <a:spcPts val="600"/>
              </a:spcAft>
              <a:buClrTx/>
              <a:buSzTx/>
              <a:buFont typeface="Arial" panose="020B0604020202020204" pitchFamily="34" charset="0"/>
              <a:buChar char="•"/>
              <a:tabLst/>
              <a:defRPr/>
            </a:pPr>
            <a:r>
              <a:rPr lang="ko-KR" altLang="en-US" kern="0" dirty="0">
                <a:solidFill>
                  <a:srgbClr val="FFFFFF"/>
                </a:solidFill>
              </a:rPr>
              <a:t>전세계 </a:t>
            </a:r>
            <a:r>
              <a:rPr lang="en-US" altLang="ko-KR" kern="0" dirty="0">
                <a:solidFill>
                  <a:srgbClr val="FFFFFF"/>
                </a:solidFill>
              </a:rPr>
              <a:t>15</a:t>
            </a:r>
            <a:r>
              <a:rPr lang="ko-KR" altLang="en-US" kern="0" dirty="0">
                <a:solidFill>
                  <a:srgbClr val="FFFFFF"/>
                </a:solidFill>
              </a:rPr>
              <a:t>만명 이상의 임직원에게 서비스 제공</a:t>
            </a:r>
            <a:endParaRPr lang="en-US" altLang="ko-KR" kern="0" dirty="0">
              <a:solidFill>
                <a:srgbClr val="FFFFFF"/>
              </a:solidFill>
            </a:endParaRPr>
          </a:p>
          <a:p>
            <a:pPr marL="285750" marR="0" lvl="0" indent="-285750" defTabSz="914400" eaLnBrk="1" fontAlgn="auto" latinLnBrk="0" hangingPunct="1">
              <a:lnSpc>
                <a:spcPct val="95000"/>
              </a:lnSpc>
              <a:spcBef>
                <a:spcPts val="600"/>
              </a:spcBef>
              <a:spcAft>
                <a:spcPts val="600"/>
              </a:spcAft>
              <a:buClrTx/>
              <a:buSzTx/>
              <a:buFont typeface="Arial" panose="020B0604020202020204" pitchFamily="34" charset="0"/>
              <a:buChar char="•"/>
              <a:tabLst/>
              <a:defRPr/>
            </a:pPr>
            <a:r>
              <a:rPr lang="ko-KR" altLang="en-US" kern="0" dirty="0">
                <a:solidFill>
                  <a:srgbClr val="FFFFFF"/>
                </a:solidFill>
              </a:rPr>
              <a:t>사용자는 </a:t>
            </a:r>
            <a:r>
              <a:rPr lang="en-US" altLang="ko-KR" kern="0" dirty="0">
                <a:solidFill>
                  <a:srgbClr val="FFFFFF"/>
                </a:solidFill>
              </a:rPr>
              <a:t>Slack</a:t>
            </a:r>
            <a:r>
              <a:rPr lang="ko-KR" altLang="en-US" kern="0" dirty="0" err="1">
                <a:solidFill>
                  <a:srgbClr val="FFFFFF"/>
                </a:solidFill>
              </a:rPr>
              <a:t>에</a:t>
            </a:r>
            <a:r>
              <a:rPr lang="ko-KR" altLang="en-US" kern="0" dirty="0">
                <a:solidFill>
                  <a:srgbClr val="FFFFFF"/>
                </a:solidFill>
              </a:rPr>
              <a:t> 자연어로 질의 하면</a:t>
            </a:r>
            <a:r>
              <a:rPr lang="en-US" altLang="ko-KR" kern="0" dirty="0">
                <a:solidFill>
                  <a:srgbClr val="FFFFFF"/>
                </a:solidFill>
              </a:rPr>
              <a:t>,</a:t>
            </a:r>
            <a:r>
              <a:rPr lang="ko-KR" altLang="en-US" kern="0" dirty="0">
                <a:solidFill>
                  <a:srgbClr val="FFFFFF"/>
                </a:solidFill>
              </a:rPr>
              <a:t> </a:t>
            </a:r>
            <a:r>
              <a:rPr lang="en-US" altLang="ko-KR" kern="0" dirty="0">
                <a:solidFill>
                  <a:srgbClr val="FFFFFF"/>
                </a:solidFill>
              </a:rPr>
              <a:t>Assistant</a:t>
            </a:r>
            <a:r>
              <a:rPr lang="ko-KR" altLang="en-US" kern="0" dirty="0">
                <a:solidFill>
                  <a:srgbClr val="FFFFFF"/>
                </a:solidFill>
              </a:rPr>
              <a:t>가 관련 </a:t>
            </a:r>
            <a:r>
              <a:rPr lang="en-US" altLang="ko-KR" kern="0" dirty="0">
                <a:solidFill>
                  <a:srgbClr val="FFFFFF"/>
                </a:solidFill>
              </a:rPr>
              <a:t>Knowledge</a:t>
            </a:r>
            <a:r>
              <a:rPr lang="ko-KR" altLang="en-US" kern="0" dirty="0" err="1">
                <a:solidFill>
                  <a:srgbClr val="FFFFFF"/>
                </a:solidFill>
              </a:rPr>
              <a:t>를</a:t>
            </a:r>
            <a:r>
              <a:rPr lang="ko-KR" altLang="en-US" kern="0" dirty="0">
                <a:solidFill>
                  <a:srgbClr val="FFFFFF"/>
                </a:solidFill>
              </a:rPr>
              <a:t> 기반으로 </a:t>
            </a:r>
            <a:r>
              <a:rPr lang="en-US" altLang="ko-KR" kern="0" dirty="0">
                <a:solidFill>
                  <a:srgbClr val="FFFFFF"/>
                </a:solidFill>
              </a:rPr>
              <a:t>1</a:t>
            </a:r>
            <a:r>
              <a:rPr lang="ko-KR" altLang="en-US" kern="0" dirty="0">
                <a:solidFill>
                  <a:srgbClr val="FFFFFF"/>
                </a:solidFill>
              </a:rPr>
              <a:t>차 답변 생성 후</a:t>
            </a:r>
            <a:r>
              <a:rPr lang="en-US" altLang="ko-KR" kern="0" dirty="0">
                <a:solidFill>
                  <a:srgbClr val="FFFFFF"/>
                </a:solidFill>
              </a:rPr>
              <a:t>,</a:t>
            </a:r>
            <a:r>
              <a:rPr lang="ko-KR" altLang="en-US" kern="0" dirty="0">
                <a:solidFill>
                  <a:srgbClr val="FFFFFF"/>
                </a:solidFill>
              </a:rPr>
              <a:t> 해결 여부 파악 후 </a:t>
            </a:r>
            <a:r>
              <a:rPr lang="en-US" altLang="ko-KR" kern="0" dirty="0">
                <a:solidFill>
                  <a:srgbClr val="FFFFFF"/>
                </a:solidFill>
              </a:rPr>
              <a:t>support </a:t>
            </a:r>
            <a:r>
              <a:rPr lang="ko-KR" altLang="en-US" kern="0" dirty="0">
                <a:solidFill>
                  <a:srgbClr val="FFFFFF"/>
                </a:solidFill>
              </a:rPr>
              <a:t>부서에 전달</a:t>
            </a:r>
            <a:endParaRPr lang="en-US" altLang="ko-KR" kern="0" dirty="0">
              <a:solidFill>
                <a:srgbClr val="FFFFFF"/>
              </a:solidFill>
            </a:endParaRPr>
          </a:p>
          <a:p>
            <a:pPr marL="285750" marR="0" lvl="0" indent="-285750" defTabSz="914400" eaLnBrk="1" fontAlgn="auto" latinLnBrk="0" hangingPunct="1">
              <a:lnSpc>
                <a:spcPct val="95000"/>
              </a:lnSpc>
              <a:spcBef>
                <a:spcPts val="600"/>
              </a:spcBef>
              <a:spcAft>
                <a:spcPts val="600"/>
              </a:spcAft>
              <a:buClrTx/>
              <a:buSzTx/>
              <a:buFont typeface="Arial" panose="020B0604020202020204" pitchFamily="34" charset="0"/>
              <a:buChar char="•"/>
              <a:tabLst/>
              <a:defRPr/>
            </a:pPr>
            <a:r>
              <a:rPr lang="en-US" altLang="ko-KR" kern="0" dirty="0">
                <a:solidFill>
                  <a:srgbClr val="FFFFFF"/>
                </a:solidFill>
              </a:rPr>
              <a:t>SR(Service Request)</a:t>
            </a:r>
            <a:r>
              <a:rPr lang="ko-KR" altLang="en-US" kern="0" dirty="0">
                <a:solidFill>
                  <a:srgbClr val="FFFFFF"/>
                </a:solidFill>
              </a:rPr>
              <a:t> 발생 </a:t>
            </a:r>
            <a:r>
              <a:rPr lang="en-US" altLang="ko-KR" kern="0" dirty="0">
                <a:solidFill>
                  <a:srgbClr val="FFFFFF"/>
                </a:solidFill>
              </a:rPr>
              <a:t>30%</a:t>
            </a:r>
            <a:r>
              <a:rPr lang="ko-KR" altLang="en-US" kern="0" dirty="0">
                <a:solidFill>
                  <a:srgbClr val="FFFFFF"/>
                </a:solidFill>
              </a:rPr>
              <a:t>감소 효과</a:t>
            </a:r>
            <a:endParaRPr lang="en-US" altLang="ko-KR" kern="0" dirty="0">
              <a:solidFill>
                <a:srgbClr val="FFFFFF"/>
              </a:solidFill>
            </a:endParaRPr>
          </a:p>
        </p:txBody>
      </p:sp>
    </p:spTree>
    <p:extLst>
      <p:ext uri="{BB962C8B-B14F-4D97-AF65-F5344CB8AC3E}">
        <p14:creationId xmlns:p14="http://schemas.microsoft.com/office/powerpoint/2010/main" val="4169007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C18AC7-90B8-F321-CC8E-FDA0FD2BFBE7}"/>
              </a:ext>
            </a:extLst>
          </p:cNvPr>
          <p:cNvSpPr>
            <a:spLocks noGrp="1"/>
          </p:cNvSpPr>
          <p:nvPr>
            <p:ph type="title"/>
          </p:nvPr>
        </p:nvSpPr>
        <p:spPr/>
        <p:txBody>
          <a:bodyPr/>
          <a:lstStyle/>
          <a:p>
            <a:r>
              <a:rPr kumimoji="1" lang="ko-KR" altLang="en-US" dirty="0"/>
              <a:t>피드백</a:t>
            </a:r>
          </a:p>
        </p:txBody>
      </p:sp>
      <p:sp>
        <p:nvSpPr>
          <p:cNvPr id="3" name="텍스트 개체 틀 2">
            <a:extLst>
              <a:ext uri="{FF2B5EF4-FFF2-40B4-BE49-F238E27FC236}">
                <a16:creationId xmlns:a16="http://schemas.microsoft.com/office/drawing/2014/main" id="{171DEBE9-4AE9-7614-8E2B-09DCEB973659}"/>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88B05900-5260-0831-48A2-6CD763E6DB10}"/>
              </a:ext>
            </a:extLst>
          </p:cNvPr>
          <p:cNvSpPr>
            <a:spLocks noGrp="1"/>
          </p:cNvSpPr>
          <p:nvPr>
            <p:ph type="sldNum" sz="quarter" idx="17"/>
          </p:nvPr>
        </p:nvSpPr>
        <p:spPr/>
        <p:txBody>
          <a:bodyPr/>
          <a:lstStyle/>
          <a:p>
            <a:fld id="{345D60D9-5372-5F40-9443-0F9AE5BDC3C8}" type="slidenum">
              <a:rPr lang="en-US" smtClean="0"/>
              <a:pPr/>
              <a:t>17</a:t>
            </a:fld>
            <a:endParaRPr lang="en-US" dirty="0"/>
          </a:p>
        </p:txBody>
      </p:sp>
      <p:sp>
        <p:nvSpPr>
          <p:cNvPr id="5" name="바닥글 개체 틀 4">
            <a:extLst>
              <a:ext uri="{FF2B5EF4-FFF2-40B4-BE49-F238E27FC236}">
                <a16:creationId xmlns:a16="http://schemas.microsoft.com/office/drawing/2014/main" id="{C162DCF5-BEFF-D5E5-979B-1F14B12E54D6}"/>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7" name="TextBox 6">
            <a:extLst>
              <a:ext uri="{FF2B5EF4-FFF2-40B4-BE49-F238E27FC236}">
                <a16:creationId xmlns:a16="http://schemas.microsoft.com/office/drawing/2014/main" id="{74E83956-D88A-5186-EFBE-DA095722160C}"/>
              </a:ext>
            </a:extLst>
          </p:cNvPr>
          <p:cNvSpPr txBox="1"/>
          <p:nvPr/>
        </p:nvSpPr>
        <p:spPr>
          <a:xfrm>
            <a:off x="1605709" y="2859920"/>
            <a:ext cx="6097836" cy="1477328"/>
          </a:xfrm>
          <a:prstGeom prst="rect">
            <a:avLst/>
          </a:prstGeom>
          <a:noFill/>
        </p:spPr>
        <p:txBody>
          <a:bodyPr wrap="square">
            <a:spAutoFit/>
          </a:bodyPr>
          <a:lstStyle/>
          <a:p>
            <a:r>
              <a:rPr lang="ko-KR" altLang="en-US" dirty="0">
                <a:hlinkClick r:id="rId2">
                  <a:extLst>
                    <a:ext uri="{A12FA001-AC4F-418D-AE19-62706E023703}">
                      <ahyp:hlinkClr xmlns:ahyp="http://schemas.microsoft.com/office/drawing/2018/hyperlinkcolor" val="tx"/>
                    </a:ext>
                  </a:extLst>
                </a:hlinkClick>
              </a:rPr>
              <a:t>https://oracle-one.slack.com/archives/C071ESBK0Q5/p1762191353786089</a:t>
            </a:r>
            <a:r>
              <a:rPr lang="ko-KR" altLang="en-US" dirty="0"/>
              <a:t> </a:t>
            </a:r>
            <a:endParaRPr lang="en-US" altLang="ko-KR" dirty="0"/>
          </a:p>
          <a:p>
            <a:endParaRPr lang="en-US" altLang="ko-KR" dirty="0"/>
          </a:p>
          <a:p>
            <a:r>
              <a:rPr lang="ko-KR" altLang="en-US" dirty="0"/>
              <a:t>피드백 안됨</a:t>
            </a:r>
          </a:p>
        </p:txBody>
      </p:sp>
    </p:spTree>
    <p:extLst>
      <p:ext uri="{BB962C8B-B14F-4D97-AF65-F5344CB8AC3E}">
        <p14:creationId xmlns:p14="http://schemas.microsoft.com/office/powerpoint/2010/main" val="3016079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30EA9E-8A3C-76AA-7222-75E4E04CDCCF}"/>
              </a:ext>
            </a:extLst>
          </p:cNvPr>
          <p:cNvSpPr>
            <a:spLocks noGrp="1"/>
          </p:cNvSpPr>
          <p:nvPr>
            <p:ph type="title"/>
          </p:nvPr>
        </p:nvSpPr>
        <p:spPr/>
        <p:txBody>
          <a:bodyPr/>
          <a:lstStyle/>
          <a:p>
            <a:r>
              <a:rPr kumimoji="1" lang="ko-KR" altLang="en-US" dirty="0"/>
              <a:t>그래서 </a:t>
            </a:r>
            <a:r>
              <a:rPr kumimoji="1" lang="en-US" altLang="ko-KR" dirty="0"/>
              <a:t>GenAI Agent</a:t>
            </a:r>
            <a:r>
              <a:rPr kumimoji="1" lang="ko-KR" altLang="en-US" dirty="0"/>
              <a:t>는</a:t>
            </a:r>
            <a:r>
              <a:rPr kumimoji="1" lang="en-US" altLang="ko-KR" dirty="0"/>
              <a:t>?</a:t>
            </a:r>
            <a:endParaRPr kumimoji="1" lang="ko-KR" altLang="en-US" dirty="0"/>
          </a:p>
        </p:txBody>
      </p:sp>
      <p:sp>
        <p:nvSpPr>
          <p:cNvPr id="3" name="텍스트 개체 틀 2">
            <a:extLst>
              <a:ext uri="{FF2B5EF4-FFF2-40B4-BE49-F238E27FC236}">
                <a16:creationId xmlns:a16="http://schemas.microsoft.com/office/drawing/2014/main" id="{0C17E2FC-CE34-C275-384C-0A3D1FD82D21}"/>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02CD8357-3795-844C-ECEF-CCEF215780FB}"/>
              </a:ext>
            </a:extLst>
          </p:cNvPr>
          <p:cNvSpPr>
            <a:spLocks noGrp="1"/>
          </p:cNvSpPr>
          <p:nvPr>
            <p:ph type="sldNum" sz="quarter" idx="17"/>
          </p:nvPr>
        </p:nvSpPr>
        <p:spPr/>
        <p:txBody>
          <a:bodyPr/>
          <a:lstStyle/>
          <a:p>
            <a:fld id="{345D60D9-5372-5F40-9443-0F9AE5BDC3C8}" type="slidenum">
              <a:rPr lang="en-US" smtClean="0"/>
              <a:pPr/>
              <a:t>18</a:t>
            </a:fld>
            <a:endParaRPr lang="en-US" dirty="0"/>
          </a:p>
        </p:txBody>
      </p:sp>
      <p:sp>
        <p:nvSpPr>
          <p:cNvPr id="5" name="바닥글 개체 틀 4">
            <a:extLst>
              <a:ext uri="{FF2B5EF4-FFF2-40B4-BE49-F238E27FC236}">
                <a16:creationId xmlns:a16="http://schemas.microsoft.com/office/drawing/2014/main" id="{39EBED4D-9815-2943-804E-544FE2683D34}"/>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6" name="TextBox 5">
            <a:extLst>
              <a:ext uri="{FF2B5EF4-FFF2-40B4-BE49-F238E27FC236}">
                <a16:creationId xmlns:a16="http://schemas.microsoft.com/office/drawing/2014/main" id="{C402D3FC-9C31-0D2F-BE12-900039FBD0E7}"/>
              </a:ext>
            </a:extLst>
          </p:cNvPr>
          <p:cNvSpPr txBox="1"/>
          <p:nvPr/>
        </p:nvSpPr>
        <p:spPr>
          <a:xfrm>
            <a:off x="800099" y="1665901"/>
            <a:ext cx="10839127" cy="3792513"/>
          </a:xfrm>
          <a:prstGeom prst="rect">
            <a:avLst/>
          </a:prstGeom>
          <a:noFill/>
        </p:spPr>
        <p:txBody>
          <a:bodyPr wrap="square" rtlCol="0">
            <a:spAutoFit/>
          </a:bodyPr>
          <a:lstStyle/>
          <a:p>
            <a:pPr>
              <a:lnSpc>
                <a:spcPct val="150000"/>
              </a:lnSpc>
            </a:pPr>
            <a:r>
              <a:rPr kumimoji="1" lang="en-US" altLang="ko-KR" b="1" dirty="0"/>
              <a:t>Strength</a:t>
            </a:r>
          </a:p>
          <a:p>
            <a:pPr>
              <a:lnSpc>
                <a:spcPct val="150000"/>
              </a:lnSpc>
            </a:pPr>
            <a:r>
              <a:rPr kumimoji="1" lang="en-US" altLang="ko-KR" dirty="0"/>
              <a:t>- </a:t>
            </a:r>
            <a:r>
              <a:rPr kumimoji="1" lang="ko-KR" altLang="en-US" dirty="0"/>
              <a:t>오라클 </a:t>
            </a:r>
            <a:r>
              <a:rPr kumimoji="1" lang="en-US" altLang="ko-KR" dirty="0"/>
              <a:t>DB(SQL Tool)</a:t>
            </a:r>
            <a:r>
              <a:rPr kumimoji="1" lang="ko-KR" altLang="en-US" dirty="0"/>
              <a:t>와 </a:t>
            </a:r>
            <a:r>
              <a:rPr kumimoji="1" lang="en-US" altLang="ko-KR" dirty="0"/>
              <a:t>RAG</a:t>
            </a:r>
            <a:r>
              <a:rPr kumimoji="1" lang="ko-KR" altLang="en-US" dirty="0"/>
              <a:t> </a:t>
            </a:r>
            <a:r>
              <a:rPr kumimoji="1" lang="en-US" altLang="ko-KR" dirty="0"/>
              <a:t>Tool</a:t>
            </a:r>
            <a:r>
              <a:rPr kumimoji="1" lang="ko-KR" altLang="en-US" dirty="0"/>
              <a:t>과 </a:t>
            </a:r>
            <a:r>
              <a:rPr kumimoji="1" lang="en-US" altLang="ko-KR" dirty="0"/>
              <a:t>Custom Tool</a:t>
            </a:r>
            <a:r>
              <a:rPr kumimoji="1" lang="ko-KR" altLang="en-US" dirty="0"/>
              <a:t>까지 하나의 </a:t>
            </a:r>
            <a:r>
              <a:rPr kumimoji="1" lang="en-US" altLang="ko-KR" dirty="0"/>
              <a:t>Endpoint</a:t>
            </a:r>
            <a:r>
              <a:rPr kumimoji="1" lang="ko-KR" altLang="en-US" dirty="0"/>
              <a:t>에서 쉽게 구성 가능</a:t>
            </a:r>
            <a:endParaRPr kumimoji="1" lang="en-US" altLang="ko-KR" dirty="0"/>
          </a:p>
          <a:p>
            <a:pPr>
              <a:lnSpc>
                <a:spcPct val="150000"/>
              </a:lnSpc>
            </a:pPr>
            <a:r>
              <a:rPr kumimoji="1" lang="en-US" altLang="ko-KR" dirty="0"/>
              <a:t>-</a:t>
            </a:r>
            <a:r>
              <a:rPr kumimoji="1" lang="ko-KR" altLang="en-US" dirty="0"/>
              <a:t> 타사 대비 간단한 요금 체계</a:t>
            </a:r>
            <a:r>
              <a:rPr kumimoji="1" lang="en-US" altLang="ko-KR" dirty="0"/>
              <a:t>.</a:t>
            </a:r>
            <a:r>
              <a:rPr kumimoji="1" lang="ko-KR" altLang="en-US" dirty="0"/>
              <a:t> 예측 가능</a:t>
            </a:r>
            <a:r>
              <a:rPr kumimoji="1" lang="en-US" altLang="ko-KR" dirty="0"/>
              <a:t>.</a:t>
            </a:r>
          </a:p>
          <a:p>
            <a:pPr>
              <a:lnSpc>
                <a:spcPct val="150000"/>
              </a:lnSpc>
            </a:pPr>
            <a:r>
              <a:rPr kumimoji="1" lang="en-US" altLang="ko-KR" dirty="0"/>
              <a:t>-</a:t>
            </a:r>
            <a:r>
              <a:rPr kumimoji="1" lang="ko-KR" altLang="en-US" dirty="0"/>
              <a:t> </a:t>
            </a:r>
            <a:r>
              <a:rPr kumimoji="1" lang="en-US" altLang="ko-KR" dirty="0"/>
              <a:t>No-code</a:t>
            </a:r>
            <a:r>
              <a:rPr kumimoji="1" lang="ko-KR" altLang="en-US" dirty="0"/>
              <a:t>기반 구성</a:t>
            </a:r>
            <a:endParaRPr kumimoji="1" lang="en-US" altLang="ko-KR" dirty="0"/>
          </a:p>
          <a:p>
            <a:pPr marL="285750" indent="-285750">
              <a:lnSpc>
                <a:spcPct val="150000"/>
              </a:lnSpc>
              <a:buFontTx/>
              <a:buChar char="-"/>
            </a:pPr>
            <a:endParaRPr kumimoji="1" lang="en-US" altLang="ko-KR" dirty="0"/>
          </a:p>
          <a:p>
            <a:pPr>
              <a:lnSpc>
                <a:spcPct val="150000"/>
              </a:lnSpc>
            </a:pPr>
            <a:endParaRPr kumimoji="1" lang="en-US" altLang="ko-KR" dirty="0"/>
          </a:p>
          <a:p>
            <a:pPr>
              <a:lnSpc>
                <a:spcPct val="150000"/>
              </a:lnSpc>
            </a:pPr>
            <a:r>
              <a:rPr kumimoji="1" lang="en-US" altLang="ko-KR" b="1" dirty="0"/>
              <a:t>Weak</a:t>
            </a:r>
          </a:p>
          <a:p>
            <a:pPr marL="285750" indent="-285750">
              <a:lnSpc>
                <a:spcPct val="150000"/>
              </a:lnSpc>
              <a:buFontTx/>
              <a:buChar char="-"/>
            </a:pPr>
            <a:r>
              <a:rPr kumimoji="1" lang="ko-KR" altLang="en-US" dirty="0"/>
              <a:t>한글 지원 안됨 </a:t>
            </a:r>
            <a:r>
              <a:rPr kumimoji="1" lang="en-US" altLang="ko-KR" dirty="0"/>
              <a:t>(Multi Language</a:t>
            </a:r>
            <a:r>
              <a:rPr kumimoji="1" lang="ko-KR" altLang="en-US" dirty="0" err="1"/>
              <a:t>에</a:t>
            </a:r>
            <a:r>
              <a:rPr kumimoji="1" lang="ko-KR" altLang="en-US" dirty="0"/>
              <a:t> 한글 포함 안되어 있음</a:t>
            </a:r>
            <a:r>
              <a:rPr kumimoji="1" lang="en-US" altLang="ko-KR" dirty="0"/>
              <a:t>)</a:t>
            </a:r>
          </a:p>
          <a:p>
            <a:pPr marL="285750" indent="-285750">
              <a:lnSpc>
                <a:spcPct val="150000"/>
              </a:lnSpc>
              <a:buFontTx/>
              <a:buChar char="-"/>
            </a:pPr>
            <a:r>
              <a:rPr kumimoji="1" lang="en-US" altLang="ko-KR" dirty="0"/>
              <a:t>LLM</a:t>
            </a:r>
            <a:r>
              <a:rPr kumimoji="1" lang="ko-KR" altLang="en-US" dirty="0"/>
              <a:t> 선택 </a:t>
            </a:r>
            <a:r>
              <a:rPr kumimoji="1" lang="en-US" altLang="ko-KR" dirty="0"/>
              <a:t>X</a:t>
            </a:r>
            <a:r>
              <a:rPr kumimoji="1" lang="ko-KR" altLang="en-US" dirty="0"/>
              <a:t> </a:t>
            </a:r>
            <a:r>
              <a:rPr kumimoji="1" lang="en-US" altLang="ko-KR" dirty="0">
                <a:sym typeface="Wingdings" pitchFamily="2" charset="2"/>
              </a:rPr>
              <a:t></a:t>
            </a:r>
            <a:r>
              <a:rPr kumimoji="1" lang="ko-KR" altLang="en-US" dirty="0">
                <a:sym typeface="Wingdings" pitchFamily="2" charset="2"/>
              </a:rPr>
              <a:t> </a:t>
            </a:r>
            <a:r>
              <a:rPr kumimoji="1" lang="en-US" altLang="ko-KR" dirty="0">
                <a:sym typeface="Wingdings" pitchFamily="2" charset="2"/>
              </a:rPr>
              <a:t>11</a:t>
            </a:r>
            <a:r>
              <a:rPr kumimoji="1" lang="ko-KR" altLang="en-US" dirty="0">
                <a:sym typeface="Wingdings" pitchFamily="2" charset="2"/>
              </a:rPr>
              <a:t>월 </a:t>
            </a:r>
            <a:r>
              <a:rPr kumimoji="1" lang="en-US" altLang="ko-KR" dirty="0">
                <a:sym typeface="Wingdings" pitchFamily="2" charset="2"/>
              </a:rPr>
              <a:t>26</a:t>
            </a:r>
            <a:r>
              <a:rPr kumimoji="1" lang="ko-KR" altLang="en-US" dirty="0">
                <a:sym typeface="Wingdings" pitchFamily="2" charset="2"/>
              </a:rPr>
              <a:t>일 </a:t>
            </a:r>
            <a:r>
              <a:rPr kumimoji="1" lang="en-US" altLang="ko-KR" dirty="0">
                <a:sym typeface="Wingdings" pitchFamily="2" charset="2"/>
              </a:rPr>
              <a:t>LA</a:t>
            </a:r>
            <a:r>
              <a:rPr kumimoji="1" lang="ko-KR" altLang="en-US" dirty="0">
                <a:sym typeface="Wingdings" pitchFamily="2" charset="2"/>
              </a:rPr>
              <a:t>로 </a:t>
            </a:r>
            <a:r>
              <a:rPr kumimoji="1" lang="en-US" altLang="ko-KR" dirty="0">
                <a:sym typeface="Wingdings" pitchFamily="2" charset="2"/>
              </a:rPr>
              <a:t>LLM </a:t>
            </a:r>
            <a:r>
              <a:rPr kumimoji="1" lang="ko-KR" altLang="en-US" dirty="0">
                <a:sym typeface="Wingdings" pitchFamily="2" charset="2"/>
              </a:rPr>
              <a:t>선택할 수 있도록 변경됨</a:t>
            </a:r>
            <a:r>
              <a:rPr kumimoji="1" lang="en-US" altLang="ko-KR" dirty="0">
                <a:sym typeface="Wingdings" pitchFamily="2" charset="2"/>
              </a:rPr>
              <a:t>.</a:t>
            </a:r>
            <a:r>
              <a:rPr kumimoji="1" lang="ko-KR" altLang="en-US" dirty="0">
                <a:sym typeface="Wingdings" pitchFamily="2" charset="2"/>
              </a:rPr>
              <a:t> </a:t>
            </a:r>
            <a:r>
              <a:rPr kumimoji="1" lang="en-US" altLang="ko-KR" dirty="0">
                <a:sym typeface="Wingdings" pitchFamily="2" charset="2"/>
              </a:rPr>
              <a:t>APACKRSCT</a:t>
            </a:r>
            <a:r>
              <a:rPr kumimoji="1" lang="ko-KR" altLang="en-US" dirty="0">
                <a:sym typeface="Wingdings" pitchFamily="2" charset="2"/>
              </a:rPr>
              <a:t>  적용 예정</a:t>
            </a:r>
            <a:endParaRPr kumimoji="1" lang="ko-KR" altLang="en-US" dirty="0"/>
          </a:p>
        </p:txBody>
      </p:sp>
      <p:pic>
        <p:nvPicPr>
          <p:cNvPr id="7" name="그림 6">
            <a:extLst>
              <a:ext uri="{FF2B5EF4-FFF2-40B4-BE49-F238E27FC236}">
                <a16:creationId xmlns:a16="http://schemas.microsoft.com/office/drawing/2014/main" id="{C4811D69-062D-A30A-AA33-540E5694597C}"/>
              </a:ext>
            </a:extLst>
          </p:cNvPr>
          <p:cNvPicPr>
            <a:picLocks noChangeAspect="1"/>
          </p:cNvPicPr>
          <p:nvPr/>
        </p:nvPicPr>
        <p:blipFill>
          <a:blip r:embed="rId3"/>
          <a:stretch>
            <a:fillRect/>
          </a:stretch>
        </p:blipFill>
        <p:spPr>
          <a:xfrm>
            <a:off x="8140967" y="2629834"/>
            <a:ext cx="2743344" cy="2364951"/>
          </a:xfrm>
          <a:prstGeom prst="rect">
            <a:avLst/>
          </a:prstGeom>
        </p:spPr>
      </p:pic>
    </p:spTree>
    <p:extLst>
      <p:ext uri="{BB962C8B-B14F-4D97-AF65-F5344CB8AC3E}">
        <p14:creationId xmlns:p14="http://schemas.microsoft.com/office/powerpoint/2010/main" val="171499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8E1B2-B1CE-461D-2AA2-1FC0459C267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569A967-5769-ED18-7898-8B6564A58EAD}"/>
              </a:ext>
            </a:extLst>
          </p:cNvPr>
          <p:cNvSpPr>
            <a:spLocks noGrp="1"/>
          </p:cNvSpPr>
          <p:nvPr>
            <p:ph type="title"/>
          </p:nvPr>
        </p:nvSpPr>
        <p:spPr/>
        <p:txBody>
          <a:bodyPr/>
          <a:lstStyle/>
          <a:p>
            <a:r>
              <a:rPr kumimoji="1" lang="ko-KR" altLang="en-US" dirty="0"/>
              <a:t>실습 </a:t>
            </a:r>
            <a:r>
              <a:rPr kumimoji="1" lang="en-US" altLang="ko-KR" dirty="0"/>
              <a:t>–</a:t>
            </a:r>
            <a:r>
              <a:rPr kumimoji="1" lang="ko-KR" altLang="en-US" dirty="0"/>
              <a:t> </a:t>
            </a:r>
            <a:r>
              <a:rPr kumimoji="1" lang="ko-KR" altLang="en-US" dirty="0" err="1"/>
              <a:t>리전</a:t>
            </a:r>
            <a:r>
              <a:rPr kumimoji="1" lang="ko-KR" altLang="en-US" dirty="0"/>
              <a:t> 분배 </a:t>
            </a:r>
            <a:r>
              <a:rPr kumimoji="1" lang="en-US" altLang="ko-KR" dirty="0"/>
              <a:t>&amp;</a:t>
            </a:r>
            <a:r>
              <a:rPr kumimoji="1" lang="ko-KR" altLang="en-US" dirty="0"/>
              <a:t> 제출 과제</a:t>
            </a:r>
          </a:p>
        </p:txBody>
      </p:sp>
      <p:sp>
        <p:nvSpPr>
          <p:cNvPr id="3" name="텍스트 개체 틀 2">
            <a:extLst>
              <a:ext uri="{FF2B5EF4-FFF2-40B4-BE49-F238E27FC236}">
                <a16:creationId xmlns:a16="http://schemas.microsoft.com/office/drawing/2014/main" id="{00FBF034-6A27-0C72-A55F-1111AFD87C4D}"/>
              </a:ext>
            </a:extLst>
          </p:cNvPr>
          <p:cNvSpPr>
            <a:spLocks noGrp="1"/>
          </p:cNvSpPr>
          <p:nvPr>
            <p:ph type="body" sz="quarter" idx="11"/>
          </p:nvPr>
        </p:nvSpPr>
        <p:spPr/>
        <p:txBody>
          <a:bodyPr/>
          <a:lstStyle/>
          <a:p>
            <a:endParaRPr kumimoji="1" lang="ko-KR" altLang="en-US" dirty="0"/>
          </a:p>
        </p:txBody>
      </p:sp>
      <p:sp>
        <p:nvSpPr>
          <p:cNvPr id="4" name="슬라이드 번호 개체 틀 3">
            <a:extLst>
              <a:ext uri="{FF2B5EF4-FFF2-40B4-BE49-F238E27FC236}">
                <a16:creationId xmlns:a16="http://schemas.microsoft.com/office/drawing/2014/main" id="{E41488D5-5055-B02D-5E41-328FBC0CC1C9}"/>
              </a:ext>
            </a:extLst>
          </p:cNvPr>
          <p:cNvSpPr>
            <a:spLocks noGrp="1"/>
          </p:cNvSpPr>
          <p:nvPr>
            <p:ph type="sldNum" sz="quarter" idx="17"/>
          </p:nvPr>
        </p:nvSpPr>
        <p:spPr/>
        <p:txBody>
          <a:bodyPr/>
          <a:lstStyle/>
          <a:p>
            <a:fld id="{345D60D9-5372-5F40-9443-0F9AE5BDC3C8}" type="slidenum">
              <a:rPr lang="en-US" smtClean="0"/>
              <a:pPr/>
              <a:t>19</a:t>
            </a:fld>
            <a:endParaRPr lang="en-US" dirty="0"/>
          </a:p>
        </p:txBody>
      </p:sp>
      <p:sp>
        <p:nvSpPr>
          <p:cNvPr id="5" name="바닥글 개체 틀 4">
            <a:extLst>
              <a:ext uri="{FF2B5EF4-FFF2-40B4-BE49-F238E27FC236}">
                <a16:creationId xmlns:a16="http://schemas.microsoft.com/office/drawing/2014/main" id="{CC942849-26EA-EBE6-BF1A-24946507CA2C}"/>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6" name="TextBox 5">
            <a:extLst>
              <a:ext uri="{FF2B5EF4-FFF2-40B4-BE49-F238E27FC236}">
                <a16:creationId xmlns:a16="http://schemas.microsoft.com/office/drawing/2014/main" id="{376EB519-286F-47F7-DA21-E7359537D3B2}"/>
              </a:ext>
            </a:extLst>
          </p:cNvPr>
          <p:cNvSpPr txBox="1"/>
          <p:nvPr/>
        </p:nvSpPr>
        <p:spPr>
          <a:xfrm>
            <a:off x="702995" y="1478614"/>
            <a:ext cx="5228467" cy="4627870"/>
          </a:xfrm>
          <a:prstGeom prst="rect">
            <a:avLst/>
          </a:prstGeom>
          <a:noFill/>
        </p:spPr>
        <p:txBody>
          <a:bodyPr wrap="square" rtlCol="0">
            <a:spAutoFit/>
          </a:bodyPr>
          <a:lstStyle/>
          <a:p>
            <a:pPr marL="342900" indent="-342900">
              <a:lnSpc>
                <a:spcPct val="150000"/>
              </a:lnSpc>
              <a:buAutoNum type="arabicPeriod"/>
            </a:pPr>
            <a:r>
              <a:rPr kumimoji="1" lang="en-US" altLang="ko-KR" dirty="0"/>
              <a:t>Slack </a:t>
            </a:r>
            <a:r>
              <a:rPr kumimoji="1" lang="ko-KR" altLang="en-US" dirty="0"/>
              <a:t>채널에 메시지로 남겨 주시면 됩니다</a:t>
            </a:r>
            <a:r>
              <a:rPr kumimoji="1" lang="en-US" altLang="ko-KR" dirty="0"/>
              <a:t>.</a:t>
            </a:r>
          </a:p>
          <a:p>
            <a:pPr marL="342900" indent="-342900">
              <a:lnSpc>
                <a:spcPct val="150000"/>
              </a:lnSpc>
              <a:buAutoNum type="arabicPeriod"/>
            </a:pPr>
            <a:r>
              <a:rPr kumimoji="1" lang="en-US" altLang="ko-KR" dirty="0"/>
              <a:t>Agent</a:t>
            </a:r>
            <a:r>
              <a:rPr kumimoji="1" lang="ko-KR" altLang="en-US" dirty="0"/>
              <a:t> </a:t>
            </a:r>
            <a:r>
              <a:rPr kumimoji="1" lang="en-US" altLang="ko-KR" dirty="0"/>
              <a:t>Name</a:t>
            </a:r>
            <a:r>
              <a:rPr kumimoji="1" lang="ko-KR" altLang="en-US" dirty="0"/>
              <a:t> 알려주심 확인</a:t>
            </a:r>
            <a:endParaRPr kumimoji="1" lang="en-US" altLang="ko-KR" dirty="0"/>
          </a:p>
          <a:p>
            <a:pPr marL="342900" indent="-342900">
              <a:lnSpc>
                <a:spcPct val="150000"/>
              </a:lnSpc>
              <a:buAutoNum type="arabicPeriod"/>
            </a:pPr>
            <a:r>
              <a:rPr kumimoji="1" lang="ko-KR" altLang="en-US" dirty="0"/>
              <a:t>써보니까 이런 게 좋더라</a:t>
            </a:r>
            <a:r>
              <a:rPr kumimoji="1" lang="en-US" altLang="ko-KR" dirty="0"/>
              <a:t>.</a:t>
            </a:r>
            <a:r>
              <a:rPr kumimoji="1" lang="ko-KR" altLang="en-US" dirty="0"/>
              <a:t> 이런 게 </a:t>
            </a:r>
            <a:r>
              <a:rPr kumimoji="1" lang="ko-KR" altLang="en-US" dirty="0" err="1"/>
              <a:t>별로다</a:t>
            </a:r>
            <a:r>
              <a:rPr kumimoji="1" lang="en-US" altLang="ko-KR" dirty="0"/>
              <a:t>.</a:t>
            </a:r>
            <a:r>
              <a:rPr kumimoji="1" lang="ko-KR" altLang="en-US" dirty="0"/>
              <a:t> 자유로운 의견 </a:t>
            </a:r>
            <a:r>
              <a:rPr kumimoji="1" lang="en-US" altLang="ko-KR" dirty="0"/>
              <a:t>(</a:t>
            </a:r>
            <a:r>
              <a:rPr kumimoji="1" lang="ko-KR" altLang="en-US" dirty="0"/>
              <a:t>편하게</a:t>
            </a:r>
            <a:r>
              <a:rPr kumimoji="1" lang="en-US" altLang="ko-KR" dirty="0"/>
              <a:t>)</a:t>
            </a:r>
          </a:p>
          <a:p>
            <a:pPr marL="342900" indent="-342900">
              <a:lnSpc>
                <a:spcPct val="150000"/>
              </a:lnSpc>
              <a:buAutoNum type="arabicPeriod"/>
            </a:pPr>
            <a:r>
              <a:rPr kumimoji="1" lang="ko-KR" altLang="en-US" dirty="0"/>
              <a:t>내가 맡고 있는 고객사에 이렇게 활용할 수 있을 것 같다</a:t>
            </a:r>
            <a:r>
              <a:rPr kumimoji="1" lang="en-US" altLang="ko-KR" dirty="0"/>
              <a:t>.</a:t>
            </a:r>
            <a:r>
              <a:rPr kumimoji="1" lang="ko-KR" altLang="en-US" dirty="0"/>
              <a:t> </a:t>
            </a:r>
            <a:r>
              <a:rPr kumimoji="1" lang="en-US" altLang="ko-KR" dirty="0"/>
              <a:t> Or </a:t>
            </a:r>
            <a:r>
              <a:rPr kumimoji="1" lang="ko-KR" altLang="en-US" dirty="0"/>
              <a:t>우리가 이런 곳에 팔면 좋겠다</a:t>
            </a:r>
            <a:r>
              <a:rPr kumimoji="1" lang="en-US" altLang="ko-KR" dirty="0"/>
              <a:t>.</a:t>
            </a:r>
            <a:r>
              <a:rPr kumimoji="1" lang="ko-KR" altLang="en-US" dirty="0"/>
              <a:t> 등의 의견</a:t>
            </a:r>
            <a:endParaRPr kumimoji="1" lang="en-US" altLang="ko-KR" dirty="0"/>
          </a:p>
          <a:p>
            <a:pPr marL="342900" indent="-342900">
              <a:lnSpc>
                <a:spcPct val="150000"/>
              </a:lnSpc>
              <a:buAutoNum type="arabicPeriod"/>
            </a:pPr>
            <a:r>
              <a:rPr kumimoji="1" lang="en-US" altLang="ko-KR" dirty="0"/>
              <a:t>Description</a:t>
            </a:r>
            <a:r>
              <a:rPr kumimoji="1" lang="ko-KR" altLang="en-US" dirty="0"/>
              <a:t>을 많이 테스트 해보고 답변의 품질을 높일 수 있는 방법 찾으시면 공유 </a:t>
            </a:r>
            <a:r>
              <a:rPr kumimoji="1" lang="en-US" altLang="ko-KR" dirty="0"/>
              <a:t>(Optional)</a:t>
            </a:r>
          </a:p>
          <a:p>
            <a:pPr marL="342900" indent="-342900">
              <a:lnSpc>
                <a:spcPct val="150000"/>
              </a:lnSpc>
              <a:buAutoNum type="arabicPeriod"/>
            </a:pPr>
            <a:endParaRPr kumimoji="1" lang="ko-KR" altLang="en-US" dirty="0"/>
          </a:p>
        </p:txBody>
      </p:sp>
      <p:graphicFrame>
        <p:nvGraphicFramePr>
          <p:cNvPr id="7" name="표 6">
            <a:extLst>
              <a:ext uri="{FF2B5EF4-FFF2-40B4-BE49-F238E27FC236}">
                <a16:creationId xmlns:a16="http://schemas.microsoft.com/office/drawing/2014/main" id="{6987D639-3649-CE59-F4A3-3922DCBD69C6}"/>
              </a:ext>
            </a:extLst>
          </p:cNvPr>
          <p:cNvGraphicFramePr>
            <a:graphicFrameLocks noGrp="1"/>
          </p:cNvGraphicFramePr>
          <p:nvPr>
            <p:extLst>
              <p:ext uri="{D42A27DB-BD31-4B8C-83A1-F6EECF244321}">
                <p14:modId xmlns:p14="http://schemas.microsoft.com/office/powerpoint/2010/main" val="2002549385"/>
              </p:ext>
            </p:extLst>
          </p:nvPr>
        </p:nvGraphicFramePr>
        <p:xfrm>
          <a:off x="6798207" y="1600200"/>
          <a:ext cx="4134132" cy="2926080"/>
        </p:xfrm>
        <a:graphic>
          <a:graphicData uri="http://schemas.openxmlformats.org/drawingml/2006/table">
            <a:tbl>
              <a:tblPr firstRow="1" bandRow="1">
                <a:tableStyleId>{073A0DAA-6AF3-43AB-8588-CEC1D06C72B9}</a:tableStyleId>
              </a:tblPr>
              <a:tblGrid>
                <a:gridCol w="2067066">
                  <a:extLst>
                    <a:ext uri="{9D8B030D-6E8A-4147-A177-3AD203B41FA5}">
                      <a16:colId xmlns:a16="http://schemas.microsoft.com/office/drawing/2014/main" val="388753513"/>
                    </a:ext>
                  </a:extLst>
                </a:gridCol>
                <a:gridCol w="2067066">
                  <a:extLst>
                    <a:ext uri="{9D8B030D-6E8A-4147-A177-3AD203B41FA5}">
                      <a16:colId xmlns:a16="http://schemas.microsoft.com/office/drawing/2014/main" val="3266248691"/>
                    </a:ext>
                  </a:extLst>
                </a:gridCol>
              </a:tblGrid>
              <a:tr h="303617">
                <a:tc>
                  <a:txBody>
                    <a:bodyPr/>
                    <a:lstStyle/>
                    <a:p>
                      <a:pPr latinLnBrk="1"/>
                      <a:r>
                        <a:rPr lang="en-US" altLang="ko-KR" dirty="0"/>
                        <a:t>Chicago Region</a:t>
                      </a:r>
                      <a:endParaRPr lang="ko-KR" altLang="en-US" dirty="0"/>
                    </a:p>
                  </a:txBody>
                  <a:tcPr/>
                </a:tc>
                <a:tc>
                  <a:txBody>
                    <a:bodyPr/>
                    <a:lstStyle/>
                    <a:p>
                      <a:pPr latinLnBrk="1"/>
                      <a:r>
                        <a:rPr lang="en-US" altLang="ko-KR" dirty="0"/>
                        <a:t>Osaka Region</a:t>
                      </a:r>
                      <a:endParaRPr lang="ko-KR" altLang="en-US" dirty="0"/>
                    </a:p>
                  </a:txBody>
                  <a:tcPr/>
                </a:tc>
                <a:extLst>
                  <a:ext uri="{0D108BD9-81ED-4DB2-BD59-A6C34878D82A}">
                    <a16:rowId xmlns:a16="http://schemas.microsoft.com/office/drawing/2014/main" val="3618546362"/>
                  </a:ext>
                </a:extLst>
              </a:tr>
              <a:tr h="303617">
                <a:tc>
                  <a:txBody>
                    <a:bodyPr/>
                    <a:lstStyle/>
                    <a:p>
                      <a:pPr latinLnBrk="1"/>
                      <a:r>
                        <a:rPr lang="ko-KR" altLang="en-US" dirty="0" err="1"/>
                        <a:t>김건형</a:t>
                      </a:r>
                      <a:endParaRPr lang="ko-KR" altLang="en-US" dirty="0"/>
                    </a:p>
                  </a:txBody>
                  <a:tcPr/>
                </a:tc>
                <a:tc>
                  <a:txBody>
                    <a:bodyPr/>
                    <a:lstStyle/>
                    <a:p>
                      <a:pPr latinLnBrk="1"/>
                      <a:r>
                        <a:rPr lang="ko-KR" altLang="en-US" dirty="0"/>
                        <a:t>이정현</a:t>
                      </a:r>
                    </a:p>
                  </a:txBody>
                  <a:tcPr/>
                </a:tc>
                <a:extLst>
                  <a:ext uri="{0D108BD9-81ED-4DB2-BD59-A6C34878D82A}">
                    <a16:rowId xmlns:a16="http://schemas.microsoft.com/office/drawing/2014/main" val="269096813"/>
                  </a:ext>
                </a:extLst>
              </a:tr>
              <a:tr h="303617">
                <a:tc>
                  <a:txBody>
                    <a:bodyPr/>
                    <a:lstStyle/>
                    <a:p>
                      <a:pPr latinLnBrk="1"/>
                      <a:r>
                        <a:rPr lang="ko-KR" altLang="en-US" dirty="0"/>
                        <a:t>김은희</a:t>
                      </a:r>
                    </a:p>
                  </a:txBody>
                  <a:tcPr/>
                </a:tc>
                <a:tc>
                  <a:txBody>
                    <a:bodyPr/>
                    <a:lstStyle/>
                    <a:p>
                      <a:pPr latinLnBrk="1"/>
                      <a:r>
                        <a:rPr lang="ko-KR" altLang="en-US" dirty="0"/>
                        <a:t>이준호</a:t>
                      </a:r>
                    </a:p>
                  </a:txBody>
                  <a:tcPr/>
                </a:tc>
                <a:extLst>
                  <a:ext uri="{0D108BD9-81ED-4DB2-BD59-A6C34878D82A}">
                    <a16:rowId xmlns:a16="http://schemas.microsoft.com/office/drawing/2014/main" val="3519090360"/>
                  </a:ext>
                </a:extLst>
              </a:tr>
              <a:tr h="303617">
                <a:tc>
                  <a:txBody>
                    <a:bodyPr/>
                    <a:lstStyle/>
                    <a:p>
                      <a:pPr latinLnBrk="1"/>
                      <a:r>
                        <a:rPr lang="ko-KR" altLang="en-US" dirty="0"/>
                        <a:t>도상훈</a:t>
                      </a:r>
                    </a:p>
                  </a:txBody>
                  <a:tcPr/>
                </a:tc>
                <a:tc>
                  <a:txBody>
                    <a:bodyPr/>
                    <a:lstStyle/>
                    <a:p>
                      <a:pPr latinLnBrk="1"/>
                      <a:r>
                        <a:rPr lang="ko-KR" altLang="en-US" dirty="0" err="1"/>
                        <a:t>이한승</a:t>
                      </a:r>
                      <a:endParaRPr lang="ko-KR" altLang="en-US" dirty="0"/>
                    </a:p>
                  </a:txBody>
                  <a:tcPr/>
                </a:tc>
                <a:extLst>
                  <a:ext uri="{0D108BD9-81ED-4DB2-BD59-A6C34878D82A}">
                    <a16:rowId xmlns:a16="http://schemas.microsoft.com/office/drawing/2014/main" val="62354252"/>
                  </a:ext>
                </a:extLst>
              </a:tr>
              <a:tr h="303617">
                <a:tc>
                  <a:txBody>
                    <a:bodyPr/>
                    <a:lstStyle/>
                    <a:p>
                      <a:pPr latinLnBrk="1"/>
                      <a:r>
                        <a:rPr lang="ko-KR" altLang="en-US" dirty="0" err="1"/>
                        <a:t>문준환</a:t>
                      </a:r>
                      <a:endParaRPr lang="ko-KR" altLang="en-US" dirty="0"/>
                    </a:p>
                  </a:txBody>
                  <a:tcPr/>
                </a:tc>
                <a:tc>
                  <a:txBody>
                    <a:bodyPr/>
                    <a:lstStyle/>
                    <a:p>
                      <a:pPr latinLnBrk="1"/>
                      <a:r>
                        <a:rPr lang="ko-KR" altLang="en-US" dirty="0"/>
                        <a:t>장재석</a:t>
                      </a:r>
                    </a:p>
                  </a:txBody>
                  <a:tcPr/>
                </a:tc>
                <a:extLst>
                  <a:ext uri="{0D108BD9-81ED-4DB2-BD59-A6C34878D82A}">
                    <a16:rowId xmlns:a16="http://schemas.microsoft.com/office/drawing/2014/main" val="808052598"/>
                  </a:ext>
                </a:extLst>
              </a:tr>
              <a:tr h="303617">
                <a:tc>
                  <a:txBody>
                    <a:bodyPr/>
                    <a:lstStyle/>
                    <a:p>
                      <a:pPr latinLnBrk="1"/>
                      <a:r>
                        <a:rPr lang="ko-KR" altLang="en-US" dirty="0" err="1"/>
                        <a:t>박웅</a:t>
                      </a:r>
                      <a:endParaRPr lang="ko-KR" altLang="en-US" dirty="0"/>
                    </a:p>
                  </a:txBody>
                  <a:tcPr/>
                </a:tc>
                <a:tc>
                  <a:txBody>
                    <a:bodyPr/>
                    <a:lstStyle/>
                    <a:p>
                      <a:pPr latinLnBrk="1"/>
                      <a:r>
                        <a:rPr lang="ko-KR" altLang="en-US" dirty="0"/>
                        <a:t>정성일</a:t>
                      </a:r>
                    </a:p>
                  </a:txBody>
                  <a:tcPr/>
                </a:tc>
                <a:extLst>
                  <a:ext uri="{0D108BD9-81ED-4DB2-BD59-A6C34878D82A}">
                    <a16:rowId xmlns:a16="http://schemas.microsoft.com/office/drawing/2014/main" val="998646863"/>
                  </a:ext>
                </a:extLst>
              </a:tr>
              <a:tr h="303617">
                <a:tc>
                  <a:txBody>
                    <a:bodyPr/>
                    <a:lstStyle/>
                    <a:p>
                      <a:pPr latinLnBrk="1"/>
                      <a:r>
                        <a:rPr lang="ko-KR" altLang="en-US" dirty="0" err="1"/>
                        <a:t>이수범</a:t>
                      </a:r>
                      <a:endParaRPr lang="ko-KR" altLang="en-US" dirty="0"/>
                    </a:p>
                  </a:txBody>
                  <a:tcPr/>
                </a:tc>
                <a:tc>
                  <a:txBody>
                    <a:bodyPr/>
                    <a:lstStyle/>
                    <a:p>
                      <a:pPr latinLnBrk="1"/>
                      <a:r>
                        <a:rPr lang="ko-KR" altLang="en-US" dirty="0" err="1"/>
                        <a:t>정진웅</a:t>
                      </a:r>
                      <a:endParaRPr lang="ko-KR" altLang="en-US" dirty="0"/>
                    </a:p>
                  </a:txBody>
                  <a:tcPr/>
                </a:tc>
                <a:extLst>
                  <a:ext uri="{0D108BD9-81ED-4DB2-BD59-A6C34878D82A}">
                    <a16:rowId xmlns:a16="http://schemas.microsoft.com/office/drawing/2014/main" val="662112331"/>
                  </a:ext>
                </a:extLst>
              </a:tr>
              <a:tr h="303617">
                <a:tc>
                  <a:txBody>
                    <a:bodyPr/>
                    <a:lstStyle/>
                    <a:p>
                      <a:pPr latinLnBrk="1"/>
                      <a:r>
                        <a:rPr lang="ko-KR" altLang="en-US" dirty="0"/>
                        <a:t>이윤숙</a:t>
                      </a:r>
                    </a:p>
                  </a:txBody>
                  <a:tcPr/>
                </a:tc>
                <a:tc>
                  <a:txBody>
                    <a:bodyPr/>
                    <a:lstStyle/>
                    <a:p>
                      <a:pPr latinLnBrk="1"/>
                      <a:endParaRPr lang="ko-KR" altLang="en-US" dirty="0"/>
                    </a:p>
                  </a:txBody>
                  <a:tcPr/>
                </a:tc>
                <a:extLst>
                  <a:ext uri="{0D108BD9-81ED-4DB2-BD59-A6C34878D82A}">
                    <a16:rowId xmlns:a16="http://schemas.microsoft.com/office/drawing/2014/main" val="3073620409"/>
                  </a:ext>
                </a:extLst>
              </a:tr>
            </a:tbl>
          </a:graphicData>
        </a:graphic>
      </p:graphicFrame>
      <p:sp>
        <p:nvSpPr>
          <p:cNvPr id="8" name="TextBox 7">
            <a:extLst>
              <a:ext uri="{FF2B5EF4-FFF2-40B4-BE49-F238E27FC236}">
                <a16:creationId xmlns:a16="http://schemas.microsoft.com/office/drawing/2014/main" id="{1296374C-D34E-B3B9-9028-27A6565F5381}"/>
              </a:ext>
            </a:extLst>
          </p:cNvPr>
          <p:cNvSpPr txBox="1"/>
          <p:nvPr/>
        </p:nvSpPr>
        <p:spPr>
          <a:xfrm>
            <a:off x="5484758" y="5771879"/>
            <a:ext cx="6097554" cy="343171"/>
          </a:xfrm>
          <a:prstGeom prst="rect">
            <a:avLst/>
          </a:prstGeom>
          <a:noFill/>
        </p:spPr>
        <p:txBody>
          <a:bodyPr wrap="square">
            <a:spAutoFit/>
          </a:bodyPr>
          <a:lstStyle/>
          <a:p>
            <a:pPr>
              <a:lnSpc>
                <a:spcPct val="150000"/>
              </a:lnSpc>
            </a:pPr>
            <a:r>
              <a:rPr kumimoji="1" lang="ko-KR" altLang="en-US" sz="1200" dirty="0"/>
              <a:t>* </a:t>
            </a:r>
            <a:r>
              <a:rPr kumimoji="1" lang="en-US" altLang="ko-KR" sz="1200" dirty="0"/>
              <a:t>APACKRSCT</a:t>
            </a:r>
            <a:r>
              <a:rPr kumimoji="1" lang="ko-KR" altLang="en-US" sz="1200" dirty="0" err="1"/>
              <a:t>에</a:t>
            </a:r>
            <a:r>
              <a:rPr kumimoji="1" lang="ko-KR" altLang="en-US" sz="1200" dirty="0"/>
              <a:t> </a:t>
            </a:r>
            <a:r>
              <a:rPr kumimoji="1" lang="en-US" altLang="ko-KR" sz="1200" dirty="0"/>
              <a:t>LLM select </a:t>
            </a:r>
            <a:r>
              <a:rPr kumimoji="1" lang="ko-KR" altLang="en-US" sz="1200" dirty="0"/>
              <a:t>기능 활성화 후</a:t>
            </a:r>
            <a:r>
              <a:rPr kumimoji="1" lang="en-US" altLang="ko-KR" sz="1200" dirty="0"/>
              <a:t>,</a:t>
            </a:r>
            <a:r>
              <a:rPr kumimoji="1" lang="ko-KR" altLang="en-US" sz="1200" dirty="0"/>
              <a:t> </a:t>
            </a:r>
            <a:r>
              <a:rPr kumimoji="1" lang="ko-KR" altLang="en-US" sz="1200" dirty="0" err="1"/>
              <a:t>모델별</a:t>
            </a:r>
            <a:r>
              <a:rPr kumimoji="1" lang="ko-KR" altLang="en-US" sz="1200" dirty="0"/>
              <a:t> 응답을 비교해 봐도 좋을 듯 합니다</a:t>
            </a:r>
            <a:r>
              <a:rPr kumimoji="1" lang="en-US" altLang="ko-KR" sz="1200" dirty="0"/>
              <a:t>.</a:t>
            </a:r>
          </a:p>
        </p:txBody>
      </p:sp>
    </p:spTree>
    <p:extLst>
      <p:ext uri="{BB962C8B-B14F-4D97-AF65-F5344CB8AC3E}">
        <p14:creationId xmlns:p14="http://schemas.microsoft.com/office/powerpoint/2010/main" val="1714702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A305-5F71-E5FF-FD41-620B305B9A1B}"/>
              </a:ext>
            </a:extLst>
          </p:cNvPr>
          <p:cNvSpPr>
            <a:spLocks noGrp="1"/>
          </p:cNvSpPr>
          <p:nvPr>
            <p:ph type="title"/>
          </p:nvPr>
        </p:nvSpPr>
        <p:spPr>
          <a:xfrm>
            <a:off x="768875" y="182403"/>
            <a:ext cx="10671048" cy="822960"/>
          </a:xfrm>
        </p:spPr>
        <p:txBody>
          <a:bodyPr/>
          <a:lstStyle/>
          <a:p>
            <a:r>
              <a:rPr lang="en-US" dirty="0"/>
              <a:t>Safe harbor statement</a:t>
            </a:r>
          </a:p>
        </p:txBody>
      </p:sp>
      <p:sp>
        <p:nvSpPr>
          <p:cNvPr id="3" name="Slide Number Placeholder 2">
            <a:extLst>
              <a:ext uri="{FF2B5EF4-FFF2-40B4-BE49-F238E27FC236}">
                <a16:creationId xmlns:a16="http://schemas.microsoft.com/office/drawing/2014/main" id="{77784035-68DD-76E0-6928-D26688BC3E36}"/>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4" name="Footer Placeholder 3">
            <a:extLst>
              <a:ext uri="{FF2B5EF4-FFF2-40B4-BE49-F238E27FC236}">
                <a16:creationId xmlns:a16="http://schemas.microsoft.com/office/drawing/2014/main" id="{36C2EE4D-B207-E5D4-9022-C92A695C175B}"/>
              </a:ext>
            </a:extLst>
          </p:cNvPr>
          <p:cNvSpPr>
            <a:spLocks noGrp="1"/>
          </p:cNvSpPr>
          <p:nvPr>
            <p:ph type="ftr" sz="quarter" idx="16"/>
          </p:nvPr>
        </p:nvSpPr>
        <p:spPr>
          <a:xfrm>
            <a:off x="1127759" y="6423978"/>
            <a:ext cx="5745379" cy="365125"/>
          </a:xfrm>
        </p:spPr>
        <p:txBody>
          <a:body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102216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18D4-8D67-1CC4-2554-11C21AE51AD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0D21E9C-9B36-D212-7D3B-72D7C7EB3460}"/>
              </a:ext>
            </a:extLst>
          </p:cNvPr>
          <p:cNvSpPr>
            <a:spLocks noGrp="1"/>
          </p:cNvSpPr>
          <p:nvPr>
            <p:ph type="title"/>
          </p:nvPr>
        </p:nvSpPr>
        <p:spPr/>
        <p:txBody>
          <a:bodyPr/>
          <a:lstStyle/>
          <a:p>
            <a:r>
              <a:rPr lang="ko-KR" altLang="en-US" dirty="0"/>
              <a:t>오라클 </a:t>
            </a:r>
            <a:r>
              <a:rPr lang="en-US" altLang="ko-KR" dirty="0"/>
              <a:t>AI </a:t>
            </a:r>
            <a:r>
              <a:rPr lang="ko-KR" altLang="en-US" dirty="0"/>
              <a:t>솔루션</a:t>
            </a:r>
            <a:r>
              <a:rPr lang="en-US" altLang="ko-KR" dirty="0"/>
              <a:t> – AI </a:t>
            </a:r>
            <a:r>
              <a:rPr lang="ko-KR" altLang="en-US" dirty="0"/>
              <a:t>서비스</a:t>
            </a:r>
            <a:endParaRPr lang="en-US" dirty="0"/>
          </a:p>
        </p:txBody>
      </p:sp>
      <p:grpSp>
        <p:nvGrpSpPr>
          <p:cNvPr id="146" name="그룹 145">
            <a:extLst>
              <a:ext uri="{FF2B5EF4-FFF2-40B4-BE49-F238E27FC236}">
                <a16:creationId xmlns:a16="http://schemas.microsoft.com/office/drawing/2014/main" id="{D4268DB9-FF6D-87A2-02EB-1FE36E1310D7}"/>
              </a:ext>
            </a:extLst>
          </p:cNvPr>
          <p:cNvGrpSpPr/>
          <p:nvPr/>
        </p:nvGrpSpPr>
        <p:grpSpPr>
          <a:xfrm>
            <a:off x="921777" y="1154113"/>
            <a:ext cx="10348445" cy="4960937"/>
            <a:chOff x="453932" y="1071136"/>
            <a:chExt cx="8171318" cy="3917245"/>
          </a:xfrm>
        </p:grpSpPr>
        <p:grpSp>
          <p:nvGrpSpPr>
            <p:cNvPr id="147" name="그룹 146">
              <a:extLst>
                <a:ext uri="{FF2B5EF4-FFF2-40B4-BE49-F238E27FC236}">
                  <a16:creationId xmlns:a16="http://schemas.microsoft.com/office/drawing/2014/main" id="{C636E533-1D59-D926-AB2F-678F59AE2FA3}"/>
                </a:ext>
              </a:extLst>
            </p:cNvPr>
            <p:cNvGrpSpPr/>
            <p:nvPr/>
          </p:nvGrpSpPr>
          <p:grpSpPr>
            <a:xfrm>
              <a:off x="453932" y="1071136"/>
              <a:ext cx="8171318" cy="3201501"/>
              <a:chOff x="453932" y="1071136"/>
              <a:chExt cx="8171318" cy="3201501"/>
            </a:xfrm>
          </p:grpSpPr>
          <p:sp>
            <p:nvSpPr>
              <p:cNvPr id="149" name="Rectangle: Rounded Corners 42">
                <a:extLst>
                  <a:ext uri="{FF2B5EF4-FFF2-40B4-BE49-F238E27FC236}">
                    <a16:creationId xmlns:a16="http://schemas.microsoft.com/office/drawing/2014/main" id="{1122E050-7F63-E0AF-30C1-A47B79FF7325}"/>
                  </a:ext>
                </a:extLst>
              </p:cNvPr>
              <p:cNvSpPr>
                <a:spLocks/>
              </p:cNvSpPr>
              <p:nvPr/>
            </p:nvSpPr>
            <p:spPr>
              <a:xfrm>
                <a:off x="453932" y="3534608"/>
                <a:ext cx="7552103" cy="738029"/>
              </a:xfrm>
              <a:prstGeom prst="roundRect">
                <a:avLst>
                  <a:gd name="adj" fmla="val 5893"/>
                </a:avLst>
              </a:prstGeom>
              <a:solidFill>
                <a:srgbClr val="FFFFFF">
                  <a:lumMod val="75000"/>
                </a:srgbClr>
              </a:solidFill>
              <a:ln w="28575" cap="flat" cmpd="sng" algn="ctr">
                <a:noFill/>
                <a:prstDash val="solid"/>
                <a:miter lim="800000"/>
              </a:ln>
              <a:effectLst/>
            </p:spPr>
            <p:txBody>
              <a:bodyPr tIns="6853" rtlCol="0" anchor="t" anchorCtr="0"/>
              <a:lstStyle/>
              <a:p>
                <a:pPr marL="0" marR="0" lvl="0" indent="0" algn="ctr" defTabSz="67406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AI Infrastructure</a:t>
                </a:r>
              </a:p>
              <a:p>
                <a:pPr marL="0" marR="0" lvl="0" indent="0" algn="ctr" defTabSz="67406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sp>
            <p:nvSpPr>
              <p:cNvPr id="150" name="Rounded Rectangle 24">
                <a:extLst>
                  <a:ext uri="{FF2B5EF4-FFF2-40B4-BE49-F238E27FC236}">
                    <a16:creationId xmlns:a16="http://schemas.microsoft.com/office/drawing/2014/main" id="{7651865B-19A3-7B40-76F4-8CE10F37F448}"/>
                  </a:ext>
                </a:extLst>
              </p:cNvPr>
              <p:cNvSpPr>
                <a:spLocks/>
              </p:cNvSpPr>
              <p:nvPr/>
            </p:nvSpPr>
            <p:spPr>
              <a:xfrm>
                <a:off x="453932" y="2419944"/>
                <a:ext cx="7552103" cy="781608"/>
              </a:xfrm>
              <a:prstGeom prst="roundRect">
                <a:avLst>
                  <a:gd name="adj" fmla="val 11179"/>
                </a:avLst>
              </a:prstGeom>
              <a:solidFill>
                <a:srgbClr val="2C4934">
                  <a:lumMod val="60000"/>
                  <a:lumOff val="40000"/>
                </a:srgbClr>
              </a:solidFill>
              <a:ln w="28575" cap="flat" cmpd="sng" algn="ctr">
                <a:noFill/>
                <a:prstDash val="solid"/>
                <a:miter lim="800000"/>
              </a:ln>
              <a:effectLst/>
            </p:spPr>
            <p:txBody>
              <a:bodyPr tIns="6853" rtlCol="0" anchor="t" anchorCtr="0"/>
              <a:lstStyle/>
              <a:p>
                <a:pPr marL="0" marR="0" lvl="0" indent="0" algn="ctr" defTabSz="67406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AI &amp; ML for Data Platforms + AIDP</a:t>
                </a:r>
              </a:p>
            </p:txBody>
          </p:sp>
          <p:sp>
            <p:nvSpPr>
              <p:cNvPr id="151" name="Rectangle: Rounded Corners 42">
                <a:extLst>
                  <a:ext uri="{FF2B5EF4-FFF2-40B4-BE49-F238E27FC236}">
                    <a16:creationId xmlns:a16="http://schemas.microsoft.com/office/drawing/2014/main" id="{7FFD9A97-E885-5D13-D495-3976CB893498}"/>
                  </a:ext>
                </a:extLst>
              </p:cNvPr>
              <p:cNvSpPr>
                <a:spLocks/>
              </p:cNvSpPr>
              <p:nvPr/>
            </p:nvSpPr>
            <p:spPr>
              <a:xfrm>
                <a:off x="453932" y="3225326"/>
                <a:ext cx="7552121" cy="280628"/>
              </a:xfrm>
              <a:prstGeom prst="roundRect">
                <a:avLst>
                  <a:gd name="adj" fmla="val 9238"/>
                </a:avLst>
              </a:prstGeom>
              <a:solidFill>
                <a:srgbClr val="2C4934">
                  <a:lumMod val="60000"/>
                  <a:lumOff val="40000"/>
                </a:srgbClr>
              </a:solidFill>
              <a:ln w="28575" cap="flat" cmpd="sng" algn="ctr">
                <a:noFill/>
                <a:prstDash val="solid"/>
                <a:miter lim="800000"/>
              </a:ln>
              <a:effectLst/>
            </p:spPr>
            <p:txBody>
              <a:bodyPr tIns="6853" rtlCol="0" anchor="ctr" anchorCtr="0"/>
              <a:lstStyle/>
              <a:p>
                <a:pPr marL="0" marR="0" lvl="0" indent="0" algn="ctr" defTabSz="67406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Data</a:t>
                </a:r>
              </a:p>
            </p:txBody>
          </p:sp>
          <p:sp>
            <p:nvSpPr>
              <p:cNvPr id="152" name="Rectangle: Rounded Corners 36">
                <a:extLst>
                  <a:ext uri="{FF2B5EF4-FFF2-40B4-BE49-F238E27FC236}">
                    <a16:creationId xmlns:a16="http://schemas.microsoft.com/office/drawing/2014/main" id="{A5E26A78-D1C2-0F89-7977-A0F2BB42E0D7}"/>
                  </a:ext>
                </a:extLst>
              </p:cNvPr>
              <p:cNvSpPr/>
              <p:nvPr/>
            </p:nvSpPr>
            <p:spPr>
              <a:xfrm>
                <a:off x="8094752" y="1071136"/>
                <a:ext cx="530498" cy="3201501"/>
              </a:xfrm>
              <a:prstGeom prst="roundRect">
                <a:avLst>
                  <a:gd name="adj" fmla="val 11582"/>
                </a:avLst>
              </a:prstGeom>
              <a:solidFill>
                <a:srgbClr val="00688C"/>
              </a:solidFill>
              <a:ln w="3175" cap="flat" cmpd="sng" algn="ctr">
                <a:noFill/>
                <a:prstDash val="solid"/>
              </a:ln>
              <a:effectLst/>
            </p:spPr>
            <p:txBody>
              <a:bodyPr vert="vert" rtlCol="0" anchor="ctr"/>
              <a:lstStyle/>
              <a:p>
                <a:pPr marL="0" marR="0" lvl="0" indent="0" algn="ctr" defTabSz="684875" eaLnBrk="1" fontAlgn="auto" latinLnBrk="0" hangingPunct="1">
                  <a:lnSpc>
                    <a:spcPct val="95000"/>
                  </a:lnSpc>
                  <a:spcBef>
                    <a:spcPts val="0"/>
                  </a:spcBef>
                  <a:spcAft>
                    <a:spcPts val="45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Oracle Sans" panose="020B0503020204020204" pitchFamily="34" charset="0"/>
                    <a:ea typeface="Segoe UI Historic" panose="020B0502040204020203" pitchFamily="34" charset="0"/>
                    <a:cs typeface="Oracle Sans" panose="020B0503020204020204" pitchFamily="34" charset="0"/>
                  </a:rPr>
                  <a:t> AI Partners and ISVs</a:t>
                </a:r>
              </a:p>
            </p:txBody>
          </p:sp>
          <p:grpSp>
            <p:nvGrpSpPr>
              <p:cNvPr id="153" name="Group 138">
                <a:extLst>
                  <a:ext uri="{FF2B5EF4-FFF2-40B4-BE49-F238E27FC236}">
                    <a16:creationId xmlns:a16="http://schemas.microsoft.com/office/drawing/2014/main" id="{DD3E698E-80FC-D820-A71F-0324FD2FBDA1}"/>
                  </a:ext>
                </a:extLst>
              </p:cNvPr>
              <p:cNvGrpSpPr/>
              <p:nvPr/>
            </p:nvGrpSpPr>
            <p:grpSpPr>
              <a:xfrm>
                <a:off x="5556012" y="3719290"/>
                <a:ext cx="2147108" cy="514217"/>
                <a:chOff x="14476451" y="10889347"/>
                <a:chExt cx="5727112" cy="1371600"/>
              </a:xfrm>
            </p:grpSpPr>
            <p:sp>
              <p:nvSpPr>
                <p:cNvPr id="242" name="Rounded Rectangle 53">
                  <a:extLst>
                    <a:ext uri="{FF2B5EF4-FFF2-40B4-BE49-F238E27FC236}">
                      <a16:creationId xmlns:a16="http://schemas.microsoft.com/office/drawing/2014/main" id="{18AF3EA5-26C6-DFB8-1D0F-4D36C1511EC4}"/>
                    </a:ext>
                  </a:extLst>
                </p:cNvPr>
                <p:cNvSpPr/>
                <p:nvPr/>
              </p:nvSpPr>
              <p:spPr>
                <a:xfrm>
                  <a:off x="14476451"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a:ln>
                        <a:noFill/>
                      </a:ln>
                      <a:solidFill>
                        <a:srgbClr val="FCFBFA"/>
                      </a:solidFill>
                      <a:effectLst/>
                      <a:uLnTx/>
                      <a:uFillTx/>
                      <a:latin typeface="Oracle Sans"/>
                      <a:cs typeface="Oracle Sans" panose="020B0503020204020204" pitchFamily="34" charset="0"/>
                    </a:rPr>
                    <a:t> Block, Object, File Storage, HPC filesystems</a:t>
                  </a:r>
                  <a:endParaRPr kumimoji="0" lang="en-US" sz="675" b="0" i="0" u="none" strike="noStrike" kern="0" cap="none" spc="0" normalizeH="0" baseline="0" noProof="0" dirty="0">
                    <a:ln>
                      <a:noFill/>
                    </a:ln>
                    <a:solidFill>
                      <a:srgbClr val="FCFBFA"/>
                    </a:solidFill>
                    <a:effectLst/>
                    <a:uLnTx/>
                    <a:uFillTx/>
                    <a:latin typeface="Oracle Sans"/>
                    <a:cs typeface="Oracle Sans" panose="020B0503020204020204" pitchFamily="34" charset="0"/>
                  </a:endParaRPr>
                </a:p>
              </p:txBody>
            </p:sp>
            <p:grpSp>
              <p:nvGrpSpPr>
                <p:cNvPr id="243" name="Group 140">
                  <a:extLst>
                    <a:ext uri="{FF2B5EF4-FFF2-40B4-BE49-F238E27FC236}">
                      <a16:creationId xmlns:a16="http://schemas.microsoft.com/office/drawing/2014/main" id="{4A5543C4-CFFD-E8F1-C9D8-869A63D4A534}"/>
                    </a:ext>
                  </a:extLst>
                </p:cNvPr>
                <p:cNvGrpSpPr/>
                <p:nvPr/>
              </p:nvGrpSpPr>
              <p:grpSpPr>
                <a:xfrm>
                  <a:off x="15710297" y="11199493"/>
                  <a:ext cx="3243299" cy="538664"/>
                  <a:chOff x="15710297" y="11199493"/>
                  <a:chExt cx="3243299" cy="538664"/>
                </a:xfrm>
              </p:grpSpPr>
              <p:grpSp>
                <p:nvGrpSpPr>
                  <p:cNvPr id="244" name="Graphic 158">
                    <a:extLst>
                      <a:ext uri="{FF2B5EF4-FFF2-40B4-BE49-F238E27FC236}">
                        <a16:creationId xmlns:a16="http://schemas.microsoft.com/office/drawing/2014/main" id="{AB1572C6-914B-1517-B1A5-EBB4C2DBFA52}"/>
                      </a:ext>
                    </a:extLst>
                  </p:cNvPr>
                  <p:cNvGrpSpPr/>
                  <p:nvPr/>
                </p:nvGrpSpPr>
                <p:grpSpPr>
                  <a:xfrm>
                    <a:off x="15710297" y="11206212"/>
                    <a:ext cx="525226" cy="525226"/>
                    <a:chOff x="16391524" y="10541066"/>
                    <a:chExt cx="604102" cy="604102"/>
                  </a:xfrm>
                  <a:solidFill>
                    <a:srgbClr val="F1EEEC"/>
                  </a:solidFill>
                </p:grpSpPr>
                <p:grpSp>
                  <p:nvGrpSpPr>
                    <p:cNvPr id="257" name="Graphic 158">
                      <a:extLst>
                        <a:ext uri="{FF2B5EF4-FFF2-40B4-BE49-F238E27FC236}">
                          <a16:creationId xmlns:a16="http://schemas.microsoft.com/office/drawing/2014/main" id="{59F4403B-39A2-3F69-EDB4-D518A5688082}"/>
                        </a:ext>
                      </a:extLst>
                    </p:cNvPr>
                    <p:cNvGrpSpPr/>
                    <p:nvPr/>
                  </p:nvGrpSpPr>
                  <p:grpSpPr>
                    <a:xfrm>
                      <a:off x="16478515" y="10673214"/>
                      <a:ext cx="424533" cy="408524"/>
                      <a:chOff x="16478515" y="10673214"/>
                      <a:chExt cx="424533" cy="408524"/>
                    </a:xfrm>
                    <a:grpFill/>
                  </p:grpSpPr>
                  <p:sp>
                    <p:nvSpPr>
                      <p:cNvPr id="260" name="Freeform: Shape 483">
                        <a:extLst>
                          <a:ext uri="{FF2B5EF4-FFF2-40B4-BE49-F238E27FC236}">
                            <a16:creationId xmlns:a16="http://schemas.microsoft.com/office/drawing/2014/main" id="{005E3107-4F3A-5761-2045-1FCBC1F42C40}"/>
                          </a:ext>
                        </a:extLst>
                      </p:cNvPr>
                      <p:cNvSpPr/>
                      <p:nvPr/>
                    </p:nvSpPr>
                    <p:spPr>
                      <a:xfrm>
                        <a:off x="16686779" y="10679557"/>
                        <a:ext cx="216268" cy="187271"/>
                      </a:xfrm>
                      <a:custGeom>
                        <a:avLst/>
                        <a:gdLst>
                          <a:gd name="connsiteX0" fmla="*/ 149364 w 216268"/>
                          <a:gd name="connsiteY0" fmla="*/ 22352 h 187271"/>
                          <a:gd name="connsiteX1" fmla="*/ 190292 w 216268"/>
                          <a:gd name="connsiteY1" fmla="*/ 93636 h 187271"/>
                          <a:gd name="connsiteX2" fmla="*/ 148911 w 216268"/>
                          <a:gd name="connsiteY2" fmla="*/ 164920 h 187271"/>
                          <a:gd name="connsiteX3" fmla="*/ 66602 w 216268"/>
                          <a:gd name="connsiteY3" fmla="*/ 164920 h 187271"/>
                          <a:gd name="connsiteX4" fmla="*/ 25674 w 216268"/>
                          <a:gd name="connsiteY4" fmla="*/ 93636 h 187271"/>
                          <a:gd name="connsiteX5" fmla="*/ 67055 w 216268"/>
                          <a:gd name="connsiteY5" fmla="*/ 22352 h 187271"/>
                          <a:gd name="connsiteX6" fmla="*/ 149364 w 216268"/>
                          <a:gd name="connsiteY6" fmla="*/ 22352 h 187271"/>
                          <a:gd name="connsiteX7" fmla="*/ 162353 w 216268"/>
                          <a:gd name="connsiteY7" fmla="*/ 0 h 187271"/>
                          <a:gd name="connsiteX8" fmla="*/ 54218 w 216268"/>
                          <a:gd name="connsiteY8" fmla="*/ 0 h 187271"/>
                          <a:gd name="connsiteX9" fmla="*/ 0 w 216268"/>
                          <a:gd name="connsiteY9" fmla="*/ 93636 h 187271"/>
                          <a:gd name="connsiteX10" fmla="*/ 53916 w 216268"/>
                          <a:gd name="connsiteY10" fmla="*/ 187272 h 187271"/>
                          <a:gd name="connsiteX11" fmla="*/ 162051 w 216268"/>
                          <a:gd name="connsiteY11" fmla="*/ 187272 h 187271"/>
                          <a:gd name="connsiteX12" fmla="*/ 216269 w 216268"/>
                          <a:gd name="connsiteY12" fmla="*/ 93636 h 187271"/>
                          <a:gd name="connsiteX13" fmla="*/ 162353 w 216268"/>
                          <a:gd name="connsiteY13" fmla="*/ 0 h 187271"/>
                          <a:gd name="connsiteX14" fmla="*/ 162353 w 216268"/>
                          <a:gd name="connsiteY14" fmla="*/ 0 h 18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68" h="187271">
                            <a:moveTo>
                              <a:pt x="149364" y="22352"/>
                            </a:moveTo>
                            <a:lnTo>
                              <a:pt x="190292" y="93636"/>
                            </a:lnTo>
                            <a:lnTo>
                              <a:pt x="148911" y="164920"/>
                            </a:lnTo>
                            <a:lnTo>
                              <a:pt x="66602" y="164920"/>
                            </a:lnTo>
                            <a:lnTo>
                              <a:pt x="25674" y="93636"/>
                            </a:lnTo>
                            <a:lnTo>
                              <a:pt x="67055" y="22352"/>
                            </a:lnTo>
                            <a:lnTo>
                              <a:pt x="149364" y="22352"/>
                            </a:lnTo>
                            <a:moveTo>
                              <a:pt x="162353" y="0"/>
                            </a:moveTo>
                            <a:lnTo>
                              <a:pt x="54218" y="0"/>
                            </a:lnTo>
                            <a:lnTo>
                              <a:pt x="0" y="93636"/>
                            </a:lnTo>
                            <a:lnTo>
                              <a:pt x="53916" y="187272"/>
                            </a:lnTo>
                            <a:lnTo>
                              <a:pt x="162051" y="187272"/>
                            </a:lnTo>
                            <a:lnTo>
                              <a:pt x="216269" y="93636"/>
                            </a:lnTo>
                            <a:lnTo>
                              <a:pt x="162353" y="0"/>
                            </a:lnTo>
                            <a:lnTo>
                              <a:pt x="162353" y="0"/>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61" name="Freeform: Shape 484">
                        <a:extLst>
                          <a:ext uri="{FF2B5EF4-FFF2-40B4-BE49-F238E27FC236}">
                            <a16:creationId xmlns:a16="http://schemas.microsoft.com/office/drawing/2014/main" id="{3CAE6F35-D028-3E43-8926-30826053FF4F}"/>
                          </a:ext>
                        </a:extLst>
                      </p:cNvPr>
                      <p:cNvSpPr/>
                      <p:nvPr/>
                    </p:nvSpPr>
                    <p:spPr>
                      <a:xfrm>
                        <a:off x="16596164" y="10895372"/>
                        <a:ext cx="186366" cy="186365"/>
                      </a:xfrm>
                      <a:custGeom>
                        <a:avLst/>
                        <a:gdLst>
                          <a:gd name="connsiteX0" fmla="*/ 93183 w 186366"/>
                          <a:gd name="connsiteY0" fmla="*/ 22352 h 186365"/>
                          <a:gd name="connsiteX1" fmla="*/ 164014 w 186366"/>
                          <a:gd name="connsiteY1" fmla="*/ 93183 h 186365"/>
                          <a:gd name="connsiteX2" fmla="*/ 93183 w 186366"/>
                          <a:gd name="connsiteY2" fmla="*/ 164014 h 186365"/>
                          <a:gd name="connsiteX3" fmla="*/ 22352 w 186366"/>
                          <a:gd name="connsiteY3" fmla="*/ 93183 h 186365"/>
                          <a:gd name="connsiteX4" fmla="*/ 93183 w 186366"/>
                          <a:gd name="connsiteY4" fmla="*/ 22352 h 186365"/>
                          <a:gd name="connsiteX5" fmla="*/ 93183 w 186366"/>
                          <a:gd name="connsiteY5" fmla="*/ 0 h 186365"/>
                          <a:gd name="connsiteX6" fmla="*/ 0 w 186366"/>
                          <a:gd name="connsiteY6" fmla="*/ 93183 h 186365"/>
                          <a:gd name="connsiteX7" fmla="*/ 93183 w 186366"/>
                          <a:gd name="connsiteY7" fmla="*/ 186366 h 186365"/>
                          <a:gd name="connsiteX8" fmla="*/ 186366 w 186366"/>
                          <a:gd name="connsiteY8" fmla="*/ 93183 h 186365"/>
                          <a:gd name="connsiteX9" fmla="*/ 93183 w 186366"/>
                          <a:gd name="connsiteY9" fmla="*/ 0 h 186365"/>
                          <a:gd name="connsiteX10" fmla="*/ 93183 w 186366"/>
                          <a:gd name="connsiteY10" fmla="*/ 0 h 18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66" h="186365">
                            <a:moveTo>
                              <a:pt x="93183" y="22352"/>
                            </a:moveTo>
                            <a:cubicBezTo>
                              <a:pt x="132299" y="22352"/>
                              <a:pt x="164014" y="54067"/>
                              <a:pt x="164014" y="93183"/>
                            </a:cubicBezTo>
                            <a:cubicBezTo>
                              <a:pt x="164014" y="132299"/>
                              <a:pt x="132299" y="164014"/>
                              <a:pt x="93183" y="164014"/>
                            </a:cubicBezTo>
                            <a:cubicBezTo>
                              <a:pt x="54067" y="164014"/>
                              <a:pt x="22352" y="132299"/>
                              <a:pt x="22352" y="93183"/>
                            </a:cubicBezTo>
                            <a:cubicBezTo>
                              <a:pt x="22503" y="54218"/>
                              <a:pt x="54218" y="22352"/>
                              <a:pt x="93183" y="22352"/>
                            </a:cubicBezTo>
                            <a:moveTo>
                              <a:pt x="93183" y="0"/>
                            </a:moveTo>
                            <a:cubicBezTo>
                              <a:pt x="41532" y="0"/>
                              <a:pt x="0" y="41683"/>
                              <a:pt x="0" y="93183"/>
                            </a:cubicBezTo>
                            <a:cubicBezTo>
                              <a:pt x="0" y="144834"/>
                              <a:pt x="42136" y="186366"/>
                              <a:pt x="93183" y="186366"/>
                            </a:cubicBezTo>
                            <a:cubicBezTo>
                              <a:pt x="144381" y="186366"/>
                              <a:pt x="186366" y="144683"/>
                              <a:pt x="186366" y="93183"/>
                            </a:cubicBezTo>
                            <a:cubicBezTo>
                              <a:pt x="186517" y="41683"/>
                              <a:pt x="144834" y="0"/>
                              <a:pt x="93183" y="0"/>
                            </a:cubicBezTo>
                            <a:lnTo>
                              <a:pt x="93183" y="0"/>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62" name="Freeform: Shape 485">
                        <a:extLst>
                          <a:ext uri="{FF2B5EF4-FFF2-40B4-BE49-F238E27FC236}">
                            <a16:creationId xmlns:a16="http://schemas.microsoft.com/office/drawing/2014/main" id="{F964CF76-48F4-970C-3D50-CEFF2AF9D0EA}"/>
                          </a:ext>
                        </a:extLst>
                      </p:cNvPr>
                      <p:cNvSpPr/>
                      <p:nvPr/>
                    </p:nvSpPr>
                    <p:spPr>
                      <a:xfrm>
                        <a:off x="16478515" y="10673214"/>
                        <a:ext cx="207207" cy="188631"/>
                      </a:xfrm>
                      <a:custGeom>
                        <a:avLst/>
                        <a:gdLst>
                          <a:gd name="connsiteX0" fmla="*/ 103302 w 207207"/>
                          <a:gd name="connsiteY0" fmla="*/ 46516 h 188631"/>
                          <a:gd name="connsiteX1" fmla="*/ 169451 w 207207"/>
                          <a:gd name="connsiteY1" fmla="*/ 166279 h 188631"/>
                          <a:gd name="connsiteX2" fmla="*/ 37756 w 207207"/>
                          <a:gd name="connsiteY2" fmla="*/ 166279 h 188631"/>
                          <a:gd name="connsiteX3" fmla="*/ 103302 w 207207"/>
                          <a:gd name="connsiteY3" fmla="*/ 46516 h 188631"/>
                          <a:gd name="connsiteX4" fmla="*/ 103151 w 207207"/>
                          <a:gd name="connsiteY4" fmla="*/ 0 h 188631"/>
                          <a:gd name="connsiteX5" fmla="*/ 0 w 207207"/>
                          <a:gd name="connsiteY5" fmla="*/ 188631 h 188631"/>
                          <a:gd name="connsiteX6" fmla="*/ 207207 w 207207"/>
                          <a:gd name="connsiteY6" fmla="*/ 188631 h 188631"/>
                          <a:gd name="connsiteX7" fmla="*/ 103151 w 207207"/>
                          <a:gd name="connsiteY7" fmla="*/ 0 h 188631"/>
                          <a:gd name="connsiteX8" fmla="*/ 103151 w 207207"/>
                          <a:gd name="connsiteY8" fmla="*/ 0 h 18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07" h="188631">
                            <a:moveTo>
                              <a:pt x="103302" y="46516"/>
                            </a:moveTo>
                            <a:lnTo>
                              <a:pt x="169451" y="166279"/>
                            </a:lnTo>
                            <a:lnTo>
                              <a:pt x="37756" y="166279"/>
                            </a:lnTo>
                            <a:lnTo>
                              <a:pt x="103302" y="46516"/>
                            </a:lnTo>
                            <a:moveTo>
                              <a:pt x="103151" y="0"/>
                            </a:moveTo>
                            <a:lnTo>
                              <a:pt x="0" y="188631"/>
                            </a:lnTo>
                            <a:lnTo>
                              <a:pt x="207207" y="188631"/>
                            </a:lnTo>
                            <a:lnTo>
                              <a:pt x="103151" y="0"/>
                            </a:lnTo>
                            <a:lnTo>
                              <a:pt x="103151" y="0"/>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grpSp>
                <p:sp>
                  <p:nvSpPr>
                    <p:cNvPr id="258" name="Freeform: Shape 481">
                      <a:extLst>
                        <a:ext uri="{FF2B5EF4-FFF2-40B4-BE49-F238E27FC236}">
                          <a16:creationId xmlns:a16="http://schemas.microsoft.com/office/drawing/2014/main" id="{762EB40A-A656-407A-021B-DF3996CEC25A}"/>
                        </a:ext>
                      </a:extLst>
                    </p:cNvPr>
                    <p:cNvSpPr/>
                    <p:nvPr/>
                  </p:nvSpPr>
                  <p:spPr>
                    <a:xfrm>
                      <a:off x="16391524" y="10601325"/>
                      <a:ext cx="604102" cy="543843"/>
                    </a:xfrm>
                    <a:custGeom>
                      <a:avLst/>
                      <a:gdLst>
                        <a:gd name="connsiteX0" fmla="*/ 578882 w 604102"/>
                        <a:gd name="connsiteY0" fmla="*/ 543844 h 543843"/>
                        <a:gd name="connsiteX1" fmla="*/ 25221 w 604102"/>
                        <a:gd name="connsiteY1" fmla="*/ 543844 h 543843"/>
                        <a:gd name="connsiteX2" fmla="*/ 0 w 604102"/>
                        <a:gd name="connsiteY2" fmla="*/ 518622 h 543843"/>
                        <a:gd name="connsiteX3" fmla="*/ 0 w 604102"/>
                        <a:gd name="connsiteY3" fmla="*/ 0 h 543843"/>
                        <a:gd name="connsiteX4" fmla="*/ 604103 w 604102"/>
                        <a:gd name="connsiteY4" fmla="*/ 0 h 543843"/>
                        <a:gd name="connsiteX5" fmla="*/ 604103 w 604102"/>
                        <a:gd name="connsiteY5" fmla="*/ 518773 h 543843"/>
                        <a:gd name="connsiteX6" fmla="*/ 578882 w 604102"/>
                        <a:gd name="connsiteY6" fmla="*/ 543844 h 543843"/>
                        <a:gd name="connsiteX7" fmla="*/ 22352 w 604102"/>
                        <a:gd name="connsiteY7" fmla="*/ 22352 h 543843"/>
                        <a:gd name="connsiteX8" fmla="*/ 22352 w 604102"/>
                        <a:gd name="connsiteY8" fmla="*/ 518773 h 543843"/>
                        <a:gd name="connsiteX9" fmla="*/ 25221 w 604102"/>
                        <a:gd name="connsiteY9" fmla="*/ 521643 h 543843"/>
                        <a:gd name="connsiteX10" fmla="*/ 579033 w 604102"/>
                        <a:gd name="connsiteY10" fmla="*/ 521643 h 543843"/>
                        <a:gd name="connsiteX11" fmla="*/ 581902 w 604102"/>
                        <a:gd name="connsiteY11" fmla="*/ 518773 h 543843"/>
                        <a:gd name="connsiteX12" fmla="*/ 581902 w 604102"/>
                        <a:gd name="connsiteY12" fmla="*/ 22352 h 543843"/>
                        <a:gd name="connsiteX13" fmla="*/ 22352 w 604102"/>
                        <a:gd name="connsiteY13" fmla="*/ 22352 h 54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102" h="543843">
                          <a:moveTo>
                            <a:pt x="578882" y="543844"/>
                          </a:moveTo>
                          <a:lnTo>
                            <a:pt x="25221" y="543844"/>
                          </a:lnTo>
                          <a:cubicBezTo>
                            <a:pt x="11327" y="543844"/>
                            <a:pt x="0" y="532517"/>
                            <a:pt x="0" y="518622"/>
                          </a:cubicBezTo>
                          <a:lnTo>
                            <a:pt x="0" y="0"/>
                          </a:lnTo>
                          <a:lnTo>
                            <a:pt x="604103" y="0"/>
                          </a:lnTo>
                          <a:lnTo>
                            <a:pt x="604103" y="518773"/>
                          </a:lnTo>
                          <a:cubicBezTo>
                            <a:pt x="604103" y="532517"/>
                            <a:pt x="592776" y="543844"/>
                            <a:pt x="578882" y="543844"/>
                          </a:cubicBezTo>
                          <a:close/>
                          <a:moveTo>
                            <a:pt x="22352" y="22352"/>
                          </a:moveTo>
                          <a:lnTo>
                            <a:pt x="22352" y="518773"/>
                          </a:lnTo>
                          <a:cubicBezTo>
                            <a:pt x="22352" y="520284"/>
                            <a:pt x="23560" y="521643"/>
                            <a:pt x="25221" y="521643"/>
                          </a:cubicBezTo>
                          <a:lnTo>
                            <a:pt x="579033" y="521643"/>
                          </a:lnTo>
                          <a:cubicBezTo>
                            <a:pt x="580543" y="521643"/>
                            <a:pt x="581902" y="520435"/>
                            <a:pt x="581902" y="518773"/>
                          </a:cubicBezTo>
                          <a:lnTo>
                            <a:pt x="581902" y="22352"/>
                          </a:lnTo>
                          <a:lnTo>
                            <a:pt x="22352" y="22352"/>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9" name="Freeform: Shape 482">
                      <a:extLst>
                        <a:ext uri="{FF2B5EF4-FFF2-40B4-BE49-F238E27FC236}">
                          <a16:creationId xmlns:a16="http://schemas.microsoft.com/office/drawing/2014/main" id="{9D70D279-2843-EDB7-1288-0C36DFE68938}"/>
                        </a:ext>
                      </a:extLst>
                    </p:cNvPr>
                    <p:cNvSpPr/>
                    <p:nvPr/>
                  </p:nvSpPr>
                  <p:spPr>
                    <a:xfrm>
                      <a:off x="16391524" y="10541066"/>
                      <a:ext cx="604102" cy="43344"/>
                    </a:xfrm>
                    <a:custGeom>
                      <a:avLst/>
                      <a:gdLst>
                        <a:gd name="connsiteX0" fmla="*/ 604103 w 604102"/>
                        <a:gd name="connsiteY0" fmla="*/ 43344 h 43344"/>
                        <a:gd name="connsiteX1" fmla="*/ 0 w 604102"/>
                        <a:gd name="connsiteY1" fmla="*/ 43344 h 43344"/>
                        <a:gd name="connsiteX2" fmla="*/ 0 w 604102"/>
                        <a:gd name="connsiteY2" fmla="*/ 25221 h 43344"/>
                        <a:gd name="connsiteX3" fmla="*/ 25221 w 604102"/>
                        <a:gd name="connsiteY3" fmla="*/ 0 h 43344"/>
                        <a:gd name="connsiteX4" fmla="*/ 579033 w 604102"/>
                        <a:gd name="connsiteY4" fmla="*/ 0 h 43344"/>
                        <a:gd name="connsiteX5" fmla="*/ 604103 w 604102"/>
                        <a:gd name="connsiteY5" fmla="*/ 25221 h 43344"/>
                        <a:gd name="connsiteX6" fmla="*/ 604103 w 604102"/>
                        <a:gd name="connsiteY6" fmla="*/ 43344 h 4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02" h="43344">
                          <a:moveTo>
                            <a:pt x="604103" y="43344"/>
                          </a:moveTo>
                          <a:lnTo>
                            <a:pt x="0" y="43344"/>
                          </a:lnTo>
                          <a:lnTo>
                            <a:pt x="0" y="25221"/>
                          </a:lnTo>
                          <a:cubicBezTo>
                            <a:pt x="0" y="11327"/>
                            <a:pt x="11327" y="0"/>
                            <a:pt x="25221" y="0"/>
                          </a:cubicBezTo>
                          <a:lnTo>
                            <a:pt x="579033" y="0"/>
                          </a:lnTo>
                          <a:cubicBezTo>
                            <a:pt x="592776" y="0"/>
                            <a:pt x="604103" y="11327"/>
                            <a:pt x="604103" y="25221"/>
                          </a:cubicBezTo>
                          <a:lnTo>
                            <a:pt x="604103" y="43344"/>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grpSp>
              <p:grpSp>
                <p:nvGrpSpPr>
                  <p:cNvPr id="245" name="Group 142">
                    <a:extLst>
                      <a:ext uri="{FF2B5EF4-FFF2-40B4-BE49-F238E27FC236}">
                        <a16:creationId xmlns:a16="http://schemas.microsoft.com/office/drawing/2014/main" id="{FF708545-391F-1D3E-A9F3-D7C965067149}"/>
                      </a:ext>
                    </a:extLst>
                  </p:cNvPr>
                  <p:cNvGrpSpPr/>
                  <p:nvPr/>
                </p:nvGrpSpPr>
                <p:grpSpPr>
                  <a:xfrm>
                    <a:off x="17062479" y="11199493"/>
                    <a:ext cx="538800" cy="538664"/>
                    <a:chOff x="17889992" y="10525226"/>
                    <a:chExt cx="619712" cy="619558"/>
                  </a:xfrm>
                  <a:solidFill>
                    <a:srgbClr val="F1EEEC"/>
                  </a:solidFill>
                </p:grpSpPr>
                <p:sp>
                  <p:nvSpPr>
                    <p:cNvPr id="251" name="Freeform: Shape 487">
                      <a:extLst>
                        <a:ext uri="{FF2B5EF4-FFF2-40B4-BE49-F238E27FC236}">
                          <a16:creationId xmlns:a16="http://schemas.microsoft.com/office/drawing/2014/main" id="{3119D1E8-41F3-5D9D-D743-5291B87D7332}"/>
                        </a:ext>
                      </a:extLst>
                    </p:cNvPr>
                    <p:cNvSpPr/>
                    <p:nvPr/>
                  </p:nvSpPr>
                  <p:spPr>
                    <a:xfrm>
                      <a:off x="17989122" y="10656263"/>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914 w 192837"/>
                        <a:gd name="connsiteY5" fmla="*/ 166661 h 189584"/>
                        <a:gd name="connsiteX6" fmla="*/ 23079 w 192837"/>
                        <a:gd name="connsiteY6" fmla="*/ 166661 h 189584"/>
                        <a:gd name="connsiteX7" fmla="*/ 23079 w 192837"/>
                        <a:gd name="connsiteY7" fmla="*/ 22924 h 189584"/>
                        <a:gd name="connsiteX8" fmla="*/ 169914 w 192837"/>
                        <a:gd name="connsiteY8" fmla="*/ 22924 h 189584"/>
                        <a:gd name="connsiteX9" fmla="*/ 169914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914" y="166661"/>
                          </a:moveTo>
                          <a:lnTo>
                            <a:pt x="23079" y="166661"/>
                          </a:lnTo>
                          <a:lnTo>
                            <a:pt x="23079" y="22924"/>
                          </a:lnTo>
                          <a:lnTo>
                            <a:pt x="169914" y="22924"/>
                          </a:lnTo>
                          <a:lnTo>
                            <a:pt x="169914" y="166661"/>
                          </a:ln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2" name="Freeform: Shape 488">
                      <a:extLst>
                        <a:ext uri="{FF2B5EF4-FFF2-40B4-BE49-F238E27FC236}">
                          <a16:creationId xmlns:a16="http://schemas.microsoft.com/office/drawing/2014/main" id="{CD3C90AF-1238-081D-B3EC-7E3DC3FEEDB1}"/>
                        </a:ext>
                      </a:extLst>
                    </p:cNvPr>
                    <p:cNvSpPr/>
                    <p:nvPr/>
                  </p:nvSpPr>
                  <p:spPr>
                    <a:xfrm>
                      <a:off x="18218513" y="10656263"/>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759 w 192837"/>
                        <a:gd name="connsiteY5" fmla="*/ 166661 h 189584"/>
                        <a:gd name="connsiteX6" fmla="*/ 22924 w 192837"/>
                        <a:gd name="connsiteY6" fmla="*/ 166661 h 189584"/>
                        <a:gd name="connsiteX7" fmla="*/ 22924 w 192837"/>
                        <a:gd name="connsiteY7" fmla="*/ 22924 h 189584"/>
                        <a:gd name="connsiteX8" fmla="*/ 169759 w 192837"/>
                        <a:gd name="connsiteY8" fmla="*/ 22924 h 189584"/>
                        <a:gd name="connsiteX9" fmla="*/ 169759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759" y="166661"/>
                          </a:moveTo>
                          <a:lnTo>
                            <a:pt x="22924" y="166661"/>
                          </a:lnTo>
                          <a:lnTo>
                            <a:pt x="22924" y="22924"/>
                          </a:lnTo>
                          <a:lnTo>
                            <a:pt x="169759" y="22924"/>
                          </a:lnTo>
                          <a:lnTo>
                            <a:pt x="169759" y="166661"/>
                          </a:ln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3" name="Freeform: Shape 489">
                      <a:extLst>
                        <a:ext uri="{FF2B5EF4-FFF2-40B4-BE49-F238E27FC236}">
                          <a16:creationId xmlns:a16="http://schemas.microsoft.com/office/drawing/2014/main" id="{8F42BDE6-C686-086C-33FB-7B860E02C462}"/>
                        </a:ext>
                      </a:extLst>
                    </p:cNvPr>
                    <p:cNvSpPr/>
                    <p:nvPr/>
                  </p:nvSpPr>
                  <p:spPr>
                    <a:xfrm>
                      <a:off x="17989122" y="10881317"/>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914 w 192837"/>
                        <a:gd name="connsiteY5" fmla="*/ 166661 h 189584"/>
                        <a:gd name="connsiteX6" fmla="*/ 23079 w 192837"/>
                        <a:gd name="connsiteY6" fmla="*/ 166661 h 189584"/>
                        <a:gd name="connsiteX7" fmla="*/ 23079 w 192837"/>
                        <a:gd name="connsiteY7" fmla="*/ 22924 h 189584"/>
                        <a:gd name="connsiteX8" fmla="*/ 169914 w 192837"/>
                        <a:gd name="connsiteY8" fmla="*/ 22924 h 189584"/>
                        <a:gd name="connsiteX9" fmla="*/ 169914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914" y="166661"/>
                          </a:moveTo>
                          <a:lnTo>
                            <a:pt x="23079" y="166661"/>
                          </a:lnTo>
                          <a:lnTo>
                            <a:pt x="23079" y="22924"/>
                          </a:lnTo>
                          <a:lnTo>
                            <a:pt x="169914" y="22924"/>
                          </a:lnTo>
                          <a:lnTo>
                            <a:pt x="169914" y="166661"/>
                          </a:ln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4" name="Freeform: Shape 490">
                      <a:extLst>
                        <a:ext uri="{FF2B5EF4-FFF2-40B4-BE49-F238E27FC236}">
                          <a16:creationId xmlns:a16="http://schemas.microsoft.com/office/drawing/2014/main" id="{36C6EADB-32FB-5C50-5484-4370415773F5}"/>
                        </a:ext>
                      </a:extLst>
                    </p:cNvPr>
                    <p:cNvSpPr/>
                    <p:nvPr/>
                  </p:nvSpPr>
                  <p:spPr>
                    <a:xfrm>
                      <a:off x="18218513" y="10881317"/>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759 w 192837"/>
                        <a:gd name="connsiteY5" fmla="*/ 166661 h 189584"/>
                        <a:gd name="connsiteX6" fmla="*/ 22924 w 192837"/>
                        <a:gd name="connsiteY6" fmla="*/ 166661 h 189584"/>
                        <a:gd name="connsiteX7" fmla="*/ 22924 w 192837"/>
                        <a:gd name="connsiteY7" fmla="*/ 22924 h 189584"/>
                        <a:gd name="connsiteX8" fmla="*/ 169759 w 192837"/>
                        <a:gd name="connsiteY8" fmla="*/ 22924 h 189584"/>
                        <a:gd name="connsiteX9" fmla="*/ 169759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759" y="166661"/>
                          </a:moveTo>
                          <a:lnTo>
                            <a:pt x="22924" y="166661"/>
                          </a:lnTo>
                          <a:lnTo>
                            <a:pt x="22924" y="22924"/>
                          </a:lnTo>
                          <a:lnTo>
                            <a:pt x="169759" y="22924"/>
                          </a:lnTo>
                          <a:lnTo>
                            <a:pt x="169759" y="166661"/>
                          </a:ln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5" name="Freeform: Shape 491">
                      <a:extLst>
                        <a:ext uri="{FF2B5EF4-FFF2-40B4-BE49-F238E27FC236}">
                          <a16:creationId xmlns:a16="http://schemas.microsoft.com/office/drawing/2014/main" id="{2BB72F26-847A-864C-62F1-5700856485FA}"/>
                        </a:ext>
                      </a:extLst>
                    </p:cNvPr>
                    <p:cNvSpPr/>
                    <p:nvPr/>
                  </p:nvSpPr>
                  <p:spPr>
                    <a:xfrm>
                      <a:off x="17889992" y="10587027"/>
                      <a:ext cx="619712" cy="557757"/>
                    </a:xfrm>
                    <a:custGeom>
                      <a:avLst/>
                      <a:gdLst>
                        <a:gd name="connsiteX0" fmla="*/ 0 w 619712"/>
                        <a:gd name="connsiteY0" fmla="*/ 531891 h 557757"/>
                        <a:gd name="connsiteX1" fmla="*/ 25867 w 619712"/>
                        <a:gd name="connsiteY1" fmla="*/ 557757 h 557757"/>
                        <a:gd name="connsiteX2" fmla="*/ 593846 w 619712"/>
                        <a:gd name="connsiteY2" fmla="*/ 557757 h 557757"/>
                        <a:gd name="connsiteX3" fmla="*/ 619713 w 619712"/>
                        <a:gd name="connsiteY3" fmla="*/ 531891 h 557757"/>
                        <a:gd name="connsiteX4" fmla="*/ 619713 w 619712"/>
                        <a:gd name="connsiteY4" fmla="*/ 0 h 557757"/>
                        <a:gd name="connsiteX5" fmla="*/ 0 w 619712"/>
                        <a:gd name="connsiteY5" fmla="*/ 0 h 557757"/>
                        <a:gd name="connsiteX6" fmla="*/ 0 w 619712"/>
                        <a:gd name="connsiteY6" fmla="*/ 531891 h 557757"/>
                        <a:gd name="connsiteX7" fmla="*/ 22924 w 619712"/>
                        <a:gd name="connsiteY7" fmla="*/ 22924 h 557757"/>
                        <a:gd name="connsiteX8" fmla="*/ 596634 w 619712"/>
                        <a:gd name="connsiteY8" fmla="*/ 22924 h 557757"/>
                        <a:gd name="connsiteX9" fmla="*/ 596634 w 619712"/>
                        <a:gd name="connsiteY9" fmla="*/ 532046 h 557757"/>
                        <a:gd name="connsiteX10" fmla="*/ 593692 w 619712"/>
                        <a:gd name="connsiteY10" fmla="*/ 534988 h 557757"/>
                        <a:gd name="connsiteX11" fmla="*/ 25867 w 619712"/>
                        <a:gd name="connsiteY11" fmla="*/ 534988 h 557757"/>
                        <a:gd name="connsiteX12" fmla="*/ 22924 w 619712"/>
                        <a:gd name="connsiteY12" fmla="*/ 532046 h 557757"/>
                        <a:gd name="connsiteX13" fmla="*/ 22924 w 619712"/>
                        <a:gd name="connsiteY13" fmla="*/ 22924 h 55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712" h="557757">
                          <a:moveTo>
                            <a:pt x="0" y="531891"/>
                          </a:moveTo>
                          <a:cubicBezTo>
                            <a:pt x="0" y="546140"/>
                            <a:pt x="11617" y="557757"/>
                            <a:pt x="25867" y="557757"/>
                          </a:cubicBezTo>
                          <a:lnTo>
                            <a:pt x="593846" y="557757"/>
                          </a:lnTo>
                          <a:cubicBezTo>
                            <a:pt x="608096" y="557757"/>
                            <a:pt x="619713" y="546140"/>
                            <a:pt x="619713" y="531891"/>
                          </a:cubicBezTo>
                          <a:lnTo>
                            <a:pt x="619713" y="0"/>
                          </a:lnTo>
                          <a:lnTo>
                            <a:pt x="0" y="0"/>
                          </a:lnTo>
                          <a:lnTo>
                            <a:pt x="0" y="531891"/>
                          </a:lnTo>
                          <a:close/>
                          <a:moveTo>
                            <a:pt x="22924" y="22924"/>
                          </a:moveTo>
                          <a:lnTo>
                            <a:pt x="596634" y="22924"/>
                          </a:lnTo>
                          <a:lnTo>
                            <a:pt x="596634" y="532046"/>
                          </a:lnTo>
                          <a:cubicBezTo>
                            <a:pt x="596634" y="533594"/>
                            <a:pt x="595395" y="534988"/>
                            <a:pt x="593692" y="534988"/>
                          </a:cubicBezTo>
                          <a:lnTo>
                            <a:pt x="25867" y="534988"/>
                          </a:lnTo>
                          <a:cubicBezTo>
                            <a:pt x="24318" y="534988"/>
                            <a:pt x="22924" y="533749"/>
                            <a:pt x="22924" y="532046"/>
                          </a:cubicBezTo>
                          <a:lnTo>
                            <a:pt x="22924" y="22924"/>
                          </a:ln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6" name="Freeform: Shape 492">
                      <a:extLst>
                        <a:ext uri="{FF2B5EF4-FFF2-40B4-BE49-F238E27FC236}">
                          <a16:creationId xmlns:a16="http://schemas.microsoft.com/office/drawing/2014/main" id="{FC910AAE-7F61-2F13-11B7-20FD9C82577C}"/>
                        </a:ext>
                      </a:extLst>
                    </p:cNvPr>
                    <p:cNvSpPr/>
                    <p:nvPr/>
                  </p:nvSpPr>
                  <p:spPr>
                    <a:xfrm>
                      <a:off x="17889992" y="10525226"/>
                      <a:ext cx="619558" cy="44608"/>
                    </a:xfrm>
                    <a:custGeom>
                      <a:avLst/>
                      <a:gdLst>
                        <a:gd name="connsiteX0" fmla="*/ 593692 w 619558"/>
                        <a:gd name="connsiteY0" fmla="*/ 0 h 44608"/>
                        <a:gd name="connsiteX1" fmla="*/ 25867 w 619558"/>
                        <a:gd name="connsiteY1" fmla="*/ 0 h 44608"/>
                        <a:gd name="connsiteX2" fmla="*/ 0 w 619558"/>
                        <a:gd name="connsiteY2" fmla="*/ 25867 h 44608"/>
                        <a:gd name="connsiteX3" fmla="*/ 0 w 619558"/>
                        <a:gd name="connsiteY3" fmla="*/ 44608 h 44608"/>
                        <a:gd name="connsiteX4" fmla="*/ 619558 w 619558"/>
                        <a:gd name="connsiteY4" fmla="*/ 44608 h 44608"/>
                        <a:gd name="connsiteX5" fmla="*/ 619558 w 619558"/>
                        <a:gd name="connsiteY5" fmla="*/ 25867 h 44608"/>
                        <a:gd name="connsiteX6" fmla="*/ 593692 w 619558"/>
                        <a:gd name="connsiteY6" fmla="*/ 0 h 4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558" h="44608">
                          <a:moveTo>
                            <a:pt x="593692" y="0"/>
                          </a:moveTo>
                          <a:lnTo>
                            <a:pt x="25867" y="0"/>
                          </a:lnTo>
                          <a:cubicBezTo>
                            <a:pt x="11617" y="0"/>
                            <a:pt x="0" y="11617"/>
                            <a:pt x="0" y="25867"/>
                          </a:cubicBezTo>
                          <a:lnTo>
                            <a:pt x="0" y="44608"/>
                          </a:lnTo>
                          <a:lnTo>
                            <a:pt x="619558" y="44608"/>
                          </a:lnTo>
                          <a:lnTo>
                            <a:pt x="619558" y="25867"/>
                          </a:lnTo>
                          <a:cubicBezTo>
                            <a:pt x="619558" y="11617"/>
                            <a:pt x="607941" y="0"/>
                            <a:pt x="593692" y="0"/>
                          </a:cubicBezTo>
                          <a:close/>
                        </a:path>
                      </a:pathLst>
                    </a:custGeom>
                    <a:grpFill/>
                    <a:ln w="15421"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grpSp>
              <p:grpSp>
                <p:nvGrpSpPr>
                  <p:cNvPr id="246" name="Graphic 159">
                    <a:extLst>
                      <a:ext uri="{FF2B5EF4-FFF2-40B4-BE49-F238E27FC236}">
                        <a16:creationId xmlns:a16="http://schemas.microsoft.com/office/drawing/2014/main" id="{A64BD338-5AE5-015F-4E07-737632420E1F}"/>
                      </a:ext>
                    </a:extLst>
                  </p:cNvPr>
                  <p:cNvGrpSpPr/>
                  <p:nvPr/>
                </p:nvGrpSpPr>
                <p:grpSpPr>
                  <a:xfrm>
                    <a:off x="18428234" y="11206209"/>
                    <a:ext cx="525362" cy="525232"/>
                    <a:chOff x="19416642" y="10541068"/>
                    <a:chExt cx="604257" cy="604106"/>
                  </a:xfrm>
                  <a:solidFill>
                    <a:srgbClr val="F1EEEC"/>
                  </a:solidFill>
                </p:grpSpPr>
                <p:sp>
                  <p:nvSpPr>
                    <p:cNvPr id="247" name="Freeform: Shape 494">
                      <a:extLst>
                        <a:ext uri="{FF2B5EF4-FFF2-40B4-BE49-F238E27FC236}">
                          <a16:creationId xmlns:a16="http://schemas.microsoft.com/office/drawing/2014/main" id="{EEE8B324-EA5D-4274-FFBF-FCA87FCFBF86}"/>
                        </a:ext>
                      </a:extLst>
                    </p:cNvPr>
                    <p:cNvSpPr/>
                    <p:nvPr/>
                  </p:nvSpPr>
                  <p:spPr>
                    <a:xfrm>
                      <a:off x="19416642" y="10601328"/>
                      <a:ext cx="604257" cy="543847"/>
                    </a:xfrm>
                    <a:custGeom>
                      <a:avLst/>
                      <a:gdLst>
                        <a:gd name="connsiteX0" fmla="*/ 0 w 604257"/>
                        <a:gd name="connsiteY0" fmla="*/ 518626 h 543847"/>
                        <a:gd name="connsiteX1" fmla="*/ 25221 w 604257"/>
                        <a:gd name="connsiteY1" fmla="*/ 543847 h 543847"/>
                        <a:gd name="connsiteX2" fmla="*/ 579036 w 604257"/>
                        <a:gd name="connsiteY2" fmla="*/ 543847 h 543847"/>
                        <a:gd name="connsiteX3" fmla="*/ 604258 w 604257"/>
                        <a:gd name="connsiteY3" fmla="*/ 518626 h 543847"/>
                        <a:gd name="connsiteX4" fmla="*/ 604258 w 604257"/>
                        <a:gd name="connsiteY4" fmla="*/ 0 h 543847"/>
                        <a:gd name="connsiteX5" fmla="*/ 0 w 604257"/>
                        <a:gd name="connsiteY5" fmla="*/ 0 h 543847"/>
                        <a:gd name="connsiteX6" fmla="*/ 0 w 604257"/>
                        <a:gd name="connsiteY6" fmla="*/ 518626 h 543847"/>
                        <a:gd name="connsiteX7" fmla="*/ 22352 w 604257"/>
                        <a:gd name="connsiteY7" fmla="*/ 22352 h 543847"/>
                        <a:gd name="connsiteX8" fmla="*/ 581755 w 604257"/>
                        <a:gd name="connsiteY8" fmla="*/ 22352 h 543847"/>
                        <a:gd name="connsiteX9" fmla="*/ 581755 w 604257"/>
                        <a:gd name="connsiteY9" fmla="*/ 518777 h 543847"/>
                        <a:gd name="connsiteX10" fmla="*/ 578885 w 604257"/>
                        <a:gd name="connsiteY10" fmla="*/ 521646 h 543847"/>
                        <a:gd name="connsiteX11" fmla="*/ 25221 w 604257"/>
                        <a:gd name="connsiteY11" fmla="*/ 521646 h 543847"/>
                        <a:gd name="connsiteX12" fmla="*/ 22352 w 604257"/>
                        <a:gd name="connsiteY12" fmla="*/ 518777 h 543847"/>
                        <a:gd name="connsiteX13" fmla="*/ 22352 w 604257"/>
                        <a:gd name="connsiteY13" fmla="*/ 22352 h 5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257" h="543847">
                          <a:moveTo>
                            <a:pt x="0" y="518626"/>
                          </a:moveTo>
                          <a:cubicBezTo>
                            <a:pt x="0" y="532520"/>
                            <a:pt x="11327" y="543847"/>
                            <a:pt x="25221" y="543847"/>
                          </a:cubicBezTo>
                          <a:lnTo>
                            <a:pt x="579036" y="543847"/>
                          </a:lnTo>
                          <a:cubicBezTo>
                            <a:pt x="592931" y="543847"/>
                            <a:pt x="604258" y="532520"/>
                            <a:pt x="604258" y="518626"/>
                          </a:cubicBezTo>
                          <a:lnTo>
                            <a:pt x="604258" y="0"/>
                          </a:lnTo>
                          <a:lnTo>
                            <a:pt x="0" y="0"/>
                          </a:lnTo>
                          <a:lnTo>
                            <a:pt x="0" y="518626"/>
                          </a:lnTo>
                          <a:close/>
                          <a:moveTo>
                            <a:pt x="22352" y="22352"/>
                          </a:moveTo>
                          <a:lnTo>
                            <a:pt x="581755" y="22352"/>
                          </a:lnTo>
                          <a:lnTo>
                            <a:pt x="581755" y="518777"/>
                          </a:lnTo>
                          <a:cubicBezTo>
                            <a:pt x="581755" y="520287"/>
                            <a:pt x="580547" y="521646"/>
                            <a:pt x="578885" y="521646"/>
                          </a:cubicBezTo>
                          <a:lnTo>
                            <a:pt x="25221" y="521646"/>
                          </a:lnTo>
                          <a:cubicBezTo>
                            <a:pt x="23711" y="521646"/>
                            <a:pt x="22352" y="520438"/>
                            <a:pt x="22352" y="518777"/>
                          </a:cubicBezTo>
                          <a:lnTo>
                            <a:pt x="22352" y="22352"/>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48" name="Freeform: Shape 495">
                      <a:extLst>
                        <a:ext uri="{FF2B5EF4-FFF2-40B4-BE49-F238E27FC236}">
                          <a16:creationId xmlns:a16="http://schemas.microsoft.com/office/drawing/2014/main" id="{D614C913-F395-C729-D7F5-F636B2541F1A}"/>
                        </a:ext>
                      </a:extLst>
                    </p:cNvPr>
                    <p:cNvSpPr/>
                    <p:nvPr/>
                  </p:nvSpPr>
                  <p:spPr>
                    <a:xfrm>
                      <a:off x="19416642" y="10541068"/>
                      <a:ext cx="604106" cy="43495"/>
                    </a:xfrm>
                    <a:custGeom>
                      <a:avLst/>
                      <a:gdLst>
                        <a:gd name="connsiteX0" fmla="*/ 578885 w 604106"/>
                        <a:gd name="connsiteY0" fmla="*/ 0 h 43495"/>
                        <a:gd name="connsiteX1" fmla="*/ 25221 w 604106"/>
                        <a:gd name="connsiteY1" fmla="*/ 0 h 43495"/>
                        <a:gd name="connsiteX2" fmla="*/ 0 w 604106"/>
                        <a:gd name="connsiteY2" fmla="*/ 25221 h 43495"/>
                        <a:gd name="connsiteX3" fmla="*/ 0 w 604106"/>
                        <a:gd name="connsiteY3" fmla="*/ 43496 h 43495"/>
                        <a:gd name="connsiteX4" fmla="*/ 604107 w 604106"/>
                        <a:gd name="connsiteY4" fmla="*/ 43496 h 43495"/>
                        <a:gd name="connsiteX5" fmla="*/ 604107 w 604106"/>
                        <a:gd name="connsiteY5" fmla="*/ 25221 h 43495"/>
                        <a:gd name="connsiteX6" fmla="*/ 578885 w 604106"/>
                        <a:gd name="connsiteY6" fmla="*/ 0 h 4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06" h="43495">
                          <a:moveTo>
                            <a:pt x="578885" y="0"/>
                          </a:moveTo>
                          <a:lnTo>
                            <a:pt x="25221" y="0"/>
                          </a:lnTo>
                          <a:cubicBezTo>
                            <a:pt x="11327" y="0"/>
                            <a:pt x="0" y="11327"/>
                            <a:pt x="0" y="25221"/>
                          </a:cubicBezTo>
                          <a:lnTo>
                            <a:pt x="0" y="43496"/>
                          </a:lnTo>
                          <a:lnTo>
                            <a:pt x="604107" y="43496"/>
                          </a:lnTo>
                          <a:lnTo>
                            <a:pt x="604107" y="25221"/>
                          </a:lnTo>
                          <a:cubicBezTo>
                            <a:pt x="604107" y="11327"/>
                            <a:pt x="592780" y="0"/>
                            <a:pt x="578885" y="0"/>
                          </a:cubicBez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49" name="Freeform: Shape 496">
                      <a:extLst>
                        <a:ext uri="{FF2B5EF4-FFF2-40B4-BE49-F238E27FC236}">
                          <a16:creationId xmlns:a16="http://schemas.microsoft.com/office/drawing/2014/main" id="{B60A638E-9C58-DF9E-5416-EB25F26601A4}"/>
                        </a:ext>
                      </a:extLst>
                    </p:cNvPr>
                    <p:cNvSpPr/>
                    <p:nvPr/>
                  </p:nvSpPr>
                  <p:spPr>
                    <a:xfrm>
                      <a:off x="19491249" y="10700099"/>
                      <a:ext cx="454892" cy="344038"/>
                    </a:xfrm>
                    <a:custGeom>
                      <a:avLst/>
                      <a:gdLst>
                        <a:gd name="connsiteX0" fmla="*/ 454892 w 454892"/>
                        <a:gd name="connsiteY0" fmla="*/ 62676 h 344038"/>
                        <a:gd name="connsiteX1" fmla="*/ 431936 w 454892"/>
                        <a:gd name="connsiteY1" fmla="*/ 40324 h 344038"/>
                        <a:gd name="connsiteX2" fmla="*/ 183044 w 454892"/>
                        <a:gd name="connsiteY2" fmla="*/ 40324 h 344038"/>
                        <a:gd name="connsiteX3" fmla="*/ 158276 w 454892"/>
                        <a:gd name="connsiteY3" fmla="*/ 8760 h 344038"/>
                        <a:gd name="connsiteX4" fmla="*/ 140002 w 454892"/>
                        <a:gd name="connsiteY4" fmla="*/ 0 h 344038"/>
                        <a:gd name="connsiteX5" fmla="*/ 22956 w 454892"/>
                        <a:gd name="connsiteY5" fmla="*/ 0 h 344038"/>
                        <a:gd name="connsiteX6" fmla="*/ 0 w 454892"/>
                        <a:gd name="connsiteY6" fmla="*/ 22352 h 344038"/>
                        <a:gd name="connsiteX7" fmla="*/ 0 w 454892"/>
                        <a:gd name="connsiteY7" fmla="*/ 344039 h 344038"/>
                        <a:gd name="connsiteX8" fmla="*/ 454892 w 454892"/>
                        <a:gd name="connsiteY8" fmla="*/ 344039 h 344038"/>
                        <a:gd name="connsiteX9" fmla="*/ 454892 w 454892"/>
                        <a:gd name="connsiteY9" fmla="*/ 62676 h 344038"/>
                        <a:gd name="connsiteX10" fmla="*/ 22956 w 454892"/>
                        <a:gd name="connsiteY10" fmla="*/ 22352 h 344038"/>
                        <a:gd name="connsiteX11" fmla="*/ 140002 w 454892"/>
                        <a:gd name="connsiteY11" fmla="*/ 22352 h 344038"/>
                        <a:gd name="connsiteX12" fmla="*/ 140606 w 454892"/>
                        <a:gd name="connsiteY12" fmla="*/ 22503 h 344038"/>
                        <a:gd name="connsiteX13" fmla="*/ 163411 w 454892"/>
                        <a:gd name="connsiteY13" fmla="*/ 51500 h 344038"/>
                        <a:gd name="connsiteX14" fmla="*/ 140757 w 454892"/>
                        <a:gd name="connsiteY14" fmla="*/ 80195 h 344038"/>
                        <a:gd name="connsiteX15" fmla="*/ 140153 w 454892"/>
                        <a:gd name="connsiteY15" fmla="*/ 80346 h 344038"/>
                        <a:gd name="connsiteX16" fmla="*/ 22352 w 454892"/>
                        <a:gd name="connsiteY16" fmla="*/ 80346 h 344038"/>
                        <a:gd name="connsiteX17" fmla="*/ 22352 w 454892"/>
                        <a:gd name="connsiteY17" fmla="*/ 22352 h 344038"/>
                        <a:gd name="connsiteX18" fmla="*/ 22956 w 454892"/>
                        <a:gd name="connsiteY18" fmla="*/ 22352 h 344038"/>
                        <a:gd name="connsiteX19" fmla="*/ 432540 w 454892"/>
                        <a:gd name="connsiteY19" fmla="*/ 321687 h 344038"/>
                        <a:gd name="connsiteX20" fmla="*/ 22352 w 454892"/>
                        <a:gd name="connsiteY20" fmla="*/ 321687 h 344038"/>
                        <a:gd name="connsiteX21" fmla="*/ 22352 w 454892"/>
                        <a:gd name="connsiteY21" fmla="*/ 102849 h 344038"/>
                        <a:gd name="connsiteX22" fmla="*/ 140153 w 454892"/>
                        <a:gd name="connsiteY22" fmla="*/ 102849 h 344038"/>
                        <a:gd name="connsiteX23" fmla="*/ 158276 w 454892"/>
                        <a:gd name="connsiteY23" fmla="*/ 94090 h 344038"/>
                        <a:gd name="connsiteX24" fmla="*/ 183195 w 454892"/>
                        <a:gd name="connsiteY24" fmla="*/ 62676 h 344038"/>
                        <a:gd name="connsiteX25" fmla="*/ 431936 w 454892"/>
                        <a:gd name="connsiteY25" fmla="*/ 62676 h 344038"/>
                        <a:gd name="connsiteX26" fmla="*/ 432540 w 454892"/>
                        <a:gd name="connsiteY26" fmla="*/ 62827 h 344038"/>
                        <a:gd name="connsiteX27" fmla="*/ 432540 w 454892"/>
                        <a:gd name="connsiteY27" fmla="*/ 321687 h 34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4892" h="344038">
                          <a:moveTo>
                            <a:pt x="454892" y="62676"/>
                          </a:moveTo>
                          <a:cubicBezTo>
                            <a:pt x="454892" y="50292"/>
                            <a:pt x="444623" y="40324"/>
                            <a:pt x="431936" y="40324"/>
                          </a:cubicBezTo>
                          <a:lnTo>
                            <a:pt x="183044" y="40324"/>
                          </a:lnTo>
                          <a:lnTo>
                            <a:pt x="158276" y="8760"/>
                          </a:lnTo>
                          <a:cubicBezTo>
                            <a:pt x="153896" y="3323"/>
                            <a:pt x="147100" y="0"/>
                            <a:pt x="140002" y="0"/>
                          </a:cubicBezTo>
                          <a:lnTo>
                            <a:pt x="22956" y="0"/>
                          </a:lnTo>
                          <a:cubicBezTo>
                            <a:pt x="10270" y="0"/>
                            <a:pt x="0" y="9968"/>
                            <a:pt x="0" y="22352"/>
                          </a:cubicBezTo>
                          <a:lnTo>
                            <a:pt x="0" y="344039"/>
                          </a:lnTo>
                          <a:lnTo>
                            <a:pt x="454892" y="344039"/>
                          </a:lnTo>
                          <a:lnTo>
                            <a:pt x="454892" y="62676"/>
                          </a:lnTo>
                          <a:close/>
                          <a:moveTo>
                            <a:pt x="22956" y="22352"/>
                          </a:moveTo>
                          <a:lnTo>
                            <a:pt x="140002" y="22352"/>
                          </a:lnTo>
                          <a:cubicBezTo>
                            <a:pt x="140304" y="22352"/>
                            <a:pt x="140606" y="22503"/>
                            <a:pt x="140606" y="22503"/>
                          </a:cubicBezTo>
                          <a:lnTo>
                            <a:pt x="163411" y="51500"/>
                          </a:lnTo>
                          <a:lnTo>
                            <a:pt x="140757" y="80195"/>
                          </a:lnTo>
                          <a:cubicBezTo>
                            <a:pt x="140757" y="80195"/>
                            <a:pt x="140455" y="80346"/>
                            <a:pt x="140153" y="80346"/>
                          </a:cubicBezTo>
                          <a:lnTo>
                            <a:pt x="22352" y="80346"/>
                          </a:lnTo>
                          <a:lnTo>
                            <a:pt x="22352" y="22352"/>
                          </a:lnTo>
                          <a:cubicBezTo>
                            <a:pt x="22352" y="22503"/>
                            <a:pt x="22503" y="22352"/>
                            <a:pt x="22956" y="22352"/>
                          </a:cubicBezTo>
                          <a:close/>
                          <a:moveTo>
                            <a:pt x="432540" y="321687"/>
                          </a:moveTo>
                          <a:lnTo>
                            <a:pt x="22352" y="321687"/>
                          </a:lnTo>
                          <a:lnTo>
                            <a:pt x="22352" y="102849"/>
                          </a:lnTo>
                          <a:lnTo>
                            <a:pt x="140153" y="102849"/>
                          </a:lnTo>
                          <a:cubicBezTo>
                            <a:pt x="147251" y="102849"/>
                            <a:pt x="154047" y="99527"/>
                            <a:pt x="158276" y="94090"/>
                          </a:cubicBezTo>
                          <a:lnTo>
                            <a:pt x="183195" y="62676"/>
                          </a:lnTo>
                          <a:lnTo>
                            <a:pt x="431936" y="62676"/>
                          </a:lnTo>
                          <a:cubicBezTo>
                            <a:pt x="432238" y="62676"/>
                            <a:pt x="432389" y="62827"/>
                            <a:pt x="432540" y="62827"/>
                          </a:cubicBezTo>
                          <a:lnTo>
                            <a:pt x="432540" y="321687"/>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sp>
                  <p:nvSpPr>
                    <p:cNvPr id="250" name="Freeform: Shape 497">
                      <a:extLst>
                        <a:ext uri="{FF2B5EF4-FFF2-40B4-BE49-F238E27FC236}">
                          <a16:creationId xmlns:a16="http://schemas.microsoft.com/office/drawing/2014/main" id="{B825AA61-6972-8960-011F-67D3D21039A0}"/>
                        </a:ext>
                      </a:extLst>
                    </p:cNvPr>
                    <p:cNvSpPr/>
                    <p:nvPr/>
                  </p:nvSpPr>
                  <p:spPr>
                    <a:xfrm>
                      <a:off x="19532933" y="10740423"/>
                      <a:ext cx="86991" cy="22351"/>
                    </a:xfrm>
                    <a:custGeom>
                      <a:avLst/>
                      <a:gdLst>
                        <a:gd name="connsiteX0" fmla="*/ 0 w 86991"/>
                        <a:gd name="connsiteY0" fmla="*/ 0 h 22351"/>
                        <a:gd name="connsiteX1" fmla="*/ 86991 w 86991"/>
                        <a:gd name="connsiteY1" fmla="*/ 0 h 22351"/>
                        <a:gd name="connsiteX2" fmla="*/ 86991 w 86991"/>
                        <a:gd name="connsiteY2" fmla="*/ 22352 h 22351"/>
                        <a:gd name="connsiteX3" fmla="*/ 0 w 86991"/>
                        <a:gd name="connsiteY3" fmla="*/ 22352 h 22351"/>
                      </a:gdLst>
                      <a:ahLst/>
                      <a:cxnLst>
                        <a:cxn ang="0">
                          <a:pos x="connsiteX0" y="connsiteY0"/>
                        </a:cxn>
                        <a:cxn ang="0">
                          <a:pos x="connsiteX1" y="connsiteY1"/>
                        </a:cxn>
                        <a:cxn ang="0">
                          <a:pos x="connsiteX2" y="connsiteY2"/>
                        </a:cxn>
                        <a:cxn ang="0">
                          <a:pos x="connsiteX3" y="connsiteY3"/>
                        </a:cxn>
                      </a:cxnLst>
                      <a:rect l="l" t="t" r="r" b="b"/>
                      <a:pathLst>
                        <a:path w="86991" h="22351">
                          <a:moveTo>
                            <a:pt x="0" y="0"/>
                          </a:moveTo>
                          <a:lnTo>
                            <a:pt x="86991" y="0"/>
                          </a:lnTo>
                          <a:lnTo>
                            <a:pt x="86991" y="22352"/>
                          </a:lnTo>
                          <a:lnTo>
                            <a:pt x="0" y="22352"/>
                          </a:lnTo>
                          <a:close/>
                        </a:path>
                      </a:pathLst>
                    </a:custGeom>
                    <a:grpFill/>
                    <a:ln w="14968" cap="flat">
                      <a:noFill/>
                      <a:prstDash val="solid"/>
                      <a:miter/>
                    </a:ln>
                  </p:spPr>
                  <p:txBody>
                    <a:bodyPr rtlCol="0" anchor="ctr"/>
                    <a:lstStyle/>
                    <a:p>
                      <a:pPr marL="0" marR="0" lvl="0" indent="0" defTabSz="68502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131515"/>
                        </a:solidFill>
                        <a:effectLst/>
                        <a:uLnTx/>
                        <a:uFillTx/>
                      </a:endParaRPr>
                    </a:p>
                  </p:txBody>
                </p:sp>
              </p:grpSp>
            </p:grpSp>
          </p:grpSp>
          <p:grpSp>
            <p:nvGrpSpPr>
              <p:cNvPr id="154" name="Group 160">
                <a:extLst>
                  <a:ext uri="{FF2B5EF4-FFF2-40B4-BE49-F238E27FC236}">
                    <a16:creationId xmlns:a16="http://schemas.microsoft.com/office/drawing/2014/main" id="{53CCDEAF-5812-D309-A641-D1419CC145A6}"/>
                  </a:ext>
                </a:extLst>
              </p:cNvPr>
              <p:cNvGrpSpPr/>
              <p:nvPr/>
            </p:nvGrpSpPr>
            <p:grpSpPr>
              <a:xfrm>
                <a:off x="453932" y="1071137"/>
                <a:ext cx="7552103" cy="523316"/>
                <a:chOff x="1525588" y="2013216"/>
                <a:chExt cx="20141562" cy="1395692"/>
              </a:xfrm>
              <a:solidFill>
                <a:srgbClr val="FFFFFF">
                  <a:lumMod val="50000"/>
                </a:srgbClr>
              </a:solidFill>
            </p:grpSpPr>
            <p:sp>
              <p:nvSpPr>
                <p:cNvPr id="232" name="Rounded Rectangle 24">
                  <a:extLst>
                    <a:ext uri="{FF2B5EF4-FFF2-40B4-BE49-F238E27FC236}">
                      <a16:creationId xmlns:a16="http://schemas.microsoft.com/office/drawing/2014/main" id="{C0FBF130-BDA7-85DF-F6EE-1EA2B16FD503}"/>
                    </a:ext>
                  </a:extLst>
                </p:cNvPr>
                <p:cNvSpPr>
                  <a:spLocks/>
                </p:cNvSpPr>
                <p:nvPr/>
              </p:nvSpPr>
              <p:spPr>
                <a:xfrm>
                  <a:off x="1525588" y="2013216"/>
                  <a:ext cx="20141562" cy="1395692"/>
                </a:xfrm>
                <a:prstGeom prst="roundRect">
                  <a:avLst>
                    <a:gd name="adj" fmla="val 11179"/>
                  </a:avLst>
                </a:prstGeom>
                <a:grpFill/>
                <a:ln w="28575" cap="flat" cmpd="sng" algn="ctr">
                  <a:noFill/>
                  <a:prstDash val="solid"/>
                  <a:miter lim="800000"/>
                </a:ln>
                <a:effectLst/>
              </p:spPr>
              <p:txBody>
                <a:bodyPr tIns="6853" rtlCol="0" anchor="t" anchorCtr="0"/>
                <a:lstStyle/>
                <a:p>
                  <a:pPr marL="0" marR="0" lvl="0" indent="0" algn="ctr" defTabSz="67406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Applications</a:t>
                  </a:r>
                </a:p>
              </p:txBody>
            </p:sp>
            <p:sp>
              <p:nvSpPr>
                <p:cNvPr id="233" name="Rounded Rectangle 1">
                  <a:extLst>
                    <a:ext uri="{FF2B5EF4-FFF2-40B4-BE49-F238E27FC236}">
                      <a16:creationId xmlns:a16="http://schemas.microsoft.com/office/drawing/2014/main" id="{2DFFF324-51B4-9942-934D-3A0E678A6691}"/>
                    </a:ext>
                  </a:extLst>
                </p:cNvPr>
                <p:cNvSpPr/>
                <p:nvPr/>
              </p:nvSpPr>
              <p:spPr>
                <a:xfrm>
                  <a:off x="3514652" y="2540872"/>
                  <a:ext cx="3266294" cy="480316"/>
                </a:xfrm>
                <a:prstGeom prst="roundRect">
                  <a:avLst>
                    <a:gd name="adj" fmla="val 6433"/>
                  </a:avLst>
                </a:prstGeom>
                <a:grpFill/>
                <a:ln w="31750" cap="flat" cmpd="sng" algn="ctr">
                  <a:noFill/>
                  <a:prstDash val="solid"/>
                </a:ln>
                <a:effectLst/>
              </p:spPr>
              <p:txBody>
                <a:bodyPr rtlCol="0" anchor="ct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Oracle Sans Semi Bold" panose="020B0603020204020204" pitchFamily="34" charset="0"/>
                      <a:cs typeface="Oracle Sans Semi Bold" panose="020B0603020204020204" pitchFamily="34" charset="0"/>
                    </a:rPr>
                    <a:t>Fusion Applications</a:t>
                  </a:r>
                </a:p>
              </p:txBody>
            </p:sp>
            <p:sp>
              <p:nvSpPr>
                <p:cNvPr id="234" name="Rounded Rectangle 2">
                  <a:extLst>
                    <a:ext uri="{FF2B5EF4-FFF2-40B4-BE49-F238E27FC236}">
                      <a16:creationId xmlns:a16="http://schemas.microsoft.com/office/drawing/2014/main" id="{5A8E158F-2195-70E9-C6F7-C664949D11C5}"/>
                    </a:ext>
                  </a:extLst>
                </p:cNvPr>
                <p:cNvSpPr/>
                <p:nvPr/>
              </p:nvSpPr>
              <p:spPr>
                <a:xfrm>
                  <a:off x="10588518" y="2540872"/>
                  <a:ext cx="3266294" cy="480316"/>
                </a:xfrm>
                <a:prstGeom prst="roundRect">
                  <a:avLst>
                    <a:gd name="adj" fmla="val 6433"/>
                  </a:avLst>
                </a:prstGeom>
                <a:grpFill/>
                <a:ln w="31750" cap="flat" cmpd="sng" algn="ctr">
                  <a:noFill/>
                  <a:prstDash val="solid"/>
                </a:ln>
                <a:effectLst/>
              </p:spPr>
              <p:txBody>
                <a:bodyPr rtlCol="0" anchor="ct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Oracle Sans Semi Bold" panose="020B0603020204020204" pitchFamily="34" charset="0"/>
                      <a:cs typeface="Oracle Sans Semi Bold" panose="020B0603020204020204" pitchFamily="34" charset="0"/>
                    </a:rPr>
                    <a:t>NetSuite</a:t>
                  </a:r>
                </a:p>
              </p:txBody>
            </p:sp>
            <p:sp>
              <p:nvSpPr>
                <p:cNvPr id="235" name="Rounded Rectangle 3">
                  <a:extLst>
                    <a:ext uri="{FF2B5EF4-FFF2-40B4-BE49-F238E27FC236}">
                      <a16:creationId xmlns:a16="http://schemas.microsoft.com/office/drawing/2014/main" id="{57B8361A-86FA-08A2-BA3B-7A09D06A3027}"/>
                    </a:ext>
                  </a:extLst>
                </p:cNvPr>
                <p:cNvSpPr/>
                <p:nvPr/>
              </p:nvSpPr>
              <p:spPr>
                <a:xfrm>
                  <a:off x="14125450" y="2540872"/>
                  <a:ext cx="3266294" cy="480316"/>
                </a:xfrm>
                <a:prstGeom prst="roundRect">
                  <a:avLst>
                    <a:gd name="adj" fmla="val 6433"/>
                  </a:avLst>
                </a:prstGeom>
                <a:grpFill/>
                <a:ln w="31750" cap="flat" cmpd="sng" algn="ctr">
                  <a:noFill/>
                  <a:prstDash val="solid"/>
                </a:ln>
                <a:effectLst/>
              </p:spPr>
              <p:txBody>
                <a:bodyPr rtlCol="0" anchor="ct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Oracle Sans Semi Bold" panose="020B0603020204020204" pitchFamily="34" charset="0"/>
                      <a:cs typeface="Oracle Sans Semi Bold" panose="020B0603020204020204" pitchFamily="34" charset="0"/>
                    </a:rPr>
                    <a:t>Industry Applications</a:t>
                  </a:r>
                </a:p>
              </p:txBody>
            </p:sp>
            <p:sp>
              <p:nvSpPr>
                <p:cNvPr id="236" name="Rounded Rectangle 4">
                  <a:extLst>
                    <a:ext uri="{FF2B5EF4-FFF2-40B4-BE49-F238E27FC236}">
                      <a16:creationId xmlns:a16="http://schemas.microsoft.com/office/drawing/2014/main" id="{29BB9DFA-B781-9F77-70F7-4EE96D19AA25}"/>
                    </a:ext>
                  </a:extLst>
                </p:cNvPr>
                <p:cNvSpPr/>
                <p:nvPr/>
              </p:nvSpPr>
              <p:spPr>
                <a:xfrm>
                  <a:off x="17662382" y="2525884"/>
                  <a:ext cx="3266294" cy="480316"/>
                </a:xfrm>
                <a:prstGeom prst="roundRect">
                  <a:avLst>
                    <a:gd name="adj" fmla="val 6433"/>
                  </a:avLst>
                </a:prstGeom>
                <a:grpFill/>
                <a:ln w="31750" cap="flat" cmpd="sng" algn="ctr">
                  <a:noFill/>
                  <a:prstDash val="solid"/>
                </a:ln>
                <a:effectLst/>
              </p:spPr>
              <p:txBody>
                <a:bodyPr rtlCol="0" anchor="ct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Oracle Sans Semi Bold" panose="020B0603020204020204" pitchFamily="34" charset="0"/>
                      <a:cs typeface="Oracle Sans Semi Bold" panose="020B0603020204020204" pitchFamily="34" charset="0"/>
                    </a:rPr>
                    <a:t>3rd Party Applications</a:t>
                  </a:r>
                </a:p>
              </p:txBody>
            </p:sp>
            <p:cxnSp>
              <p:nvCxnSpPr>
                <p:cNvPr id="237" name="Straight Connector 166">
                  <a:extLst>
                    <a:ext uri="{FF2B5EF4-FFF2-40B4-BE49-F238E27FC236}">
                      <a16:creationId xmlns:a16="http://schemas.microsoft.com/office/drawing/2014/main" id="{7228C936-AC90-42CB-D3D2-DA7D99BBA11B}"/>
                    </a:ext>
                  </a:extLst>
                </p:cNvPr>
                <p:cNvCxnSpPr>
                  <a:cxnSpLocks/>
                </p:cNvCxnSpPr>
                <p:nvPr/>
              </p:nvCxnSpPr>
              <p:spPr>
                <a:xfrm>
                  <a:off x="5183188" y="3268678"/>
                  <a:ext cx="10524018" cy="0"/>
                </a:xfrm>
                <a:prstGeom prst="line">
                  <a:avLst/>
                </a:prstGeom>
                <a:grpFill/>
                <a:ln w="19050" cap="flat" cmpd="sng" algn="ctr">
                  <a:solidFill>
                    <a:srgbClr val="F1B13F">
                      <a:lumMod val="60000"/>
                      <a:lumOff val="40000"/>
                    </a:srgbClr>
                  </a:solidFill>
                  <a:prstDash val="solid"/>
                </a:ln>
                <a:effectLst/>
              </p:spPr>
            </p:cxnSp>
            <p:cxnSp>
              <p:nvCxnSpPr>
                <p:cNvPr id="238" name="Straight Connector 167">
                  <a:extLst>
                    <a:ext uri="{FF2B5EF4-FFF2-40B4-BE49-F238E27FC236}">
                      <a16:creationId xmlns:a16="http://schemas.microsoft.com/office/drawing/2014/main" id="{18554B67-4E66-52ED-8241-6199082C5E01}"/>
                    </a:ext>
                  </a:extLst>
                </p:cNvPr>
                <p:cNvCxnSpPr/>
                <p:nvPr/>
              </p:nvCxnSpPr>
              <p:spPr>
                <a:xfrm>
                  <a:off x="5193883" y="3059161"/>
                  <a:ext cx="0" cy="209518"/>
                </a:xfrm>
                <a:prstGeom prst="line">
                  <a:avLst/>
                </a:prstGeom>
                <a:grpFill/>
                <a:ln w="19050" cap="rnd" cmpd="sng" algn="ctr">
                  <a:solidFill>
                    <a:srgbClr val="F1B13F">
                      <a:lumMod val="60000"/>
                      <a:lumOff val="40000"/>
                    </a:srgbClr>
                  </a:solidFill>
                  <a:prstDash val="solid"/>
                </a:ln>
                <a:effectLst/>
              </p:spPr>
            </p:cxnSp>
            <p:cxnSp>
              <p:nvCxnSpPr>
                <p:cNvPr id="239" name="Straight Connector 168">
                  <a:extLst>
                    <a:ext uri="{FF2B5EF4-FFF2-40B4-BE49-F238E27FC236}">
                      <a16:creationId xmlns:a16="http://schemas.microsoft.com/office/drawing/2014/main" id="{DC46355D-F234-0790-D70F-B30081F783F7}"/>
                    </a:ext>
                  </a:extLst>
                </p:cNvPr>
                <p:cNvCxnSpPr/>
                <p:nvPr/>
              </p:nvCxnSpPr>
              <p:spPr>
                <a:xfrm>
                  <a:off x="15701349" y="3059161"/>
                  <a:ext cx="0" cy="209518"/>
                </a:xfrm>
                <a:prstGeom prst="line">
                  <a:avLst/>
                </a:prstGeom>
                <a:grpFill/>
                <a:ln w="19050" cap="rnd" cmpd="sng" algn="ctr">
                  <a:solidFill>
                    <a:srgbClr val="F1B13F">
                      <a:lumMod val="60000"/>
                      <a:lumOff val="40000"/>
                    </a:srgbClr>
                  </a:solidFill>
                  <a:prstDash val="solid"/>
                </a:ln>
                <a:effectLst/>
              </p:spPr>
            </p:cxnSp>
            <p:sp>
              <p:nvSpPr>
                <p:cNvPr id="240" name="TextBox 239">
                  <a:extLst>
                    <a:ext uri="{FF2B5EF4-FFF2-40B4-BE49-F238E27FC236}">
                      <a16:creationId xmlns:a16="http://schemas.microsoft.com/office/drawing/2014/main" id="{80878D0E-C355-5041-B864-5DE8EE94C9EF}"/>
                    </a:ext>
                  </a:extLst>
                </p:cNvPr>
                <p:cNvSpPr txBox="1"/>
                <p:nvPr/>
              </p:nvSpPr>
              <p:spPr>
                <a:xfrm>
                  <a:off x="8163843" y="3153764"/>
                  <a:ext cx="4570852" cy="211444"/>
                </a:xfrm>
                <a:prstGeom prst="rect">
                  <a:avLst/>
                </a:prstGeom>
                <a:grpFill/>
                <a:ln>
                  <a:noFill/>
                </a:ln>
              </p:spPr>
              <p:txBody>
                <a:bodyPr vert="horz" wrap="none" lIns="45675" tIns="22838" rIns="45675" bIns="22838" rtlCol="0" anchor="ctr" anchorCtr="0">
                  <a:noAutofit/>
                </a:bodyP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F1B13F">
                          <a:lumMod val="60000"/>
                          <a:lumOff val="40000"/>
                        </a:srgbClr>
                      </a:solidFill>
                      <a:effectLst/>
                      <a:uLnTx/>
                      <a:uFillTx/>
                      <a:ea typeface="Open Sans Light" panose="020B0306030504020204" pitchFamily="34" charset="0"/>
                      <a:cs typeface="Open Sans Light" panose="020B0306030504020204" pitchFamily="34" charset="0"/>
                    </a:rPr>
                    <a:t>Embedded Generative and Classic AI</a:t>
                  </a:r>
                </a:p>
              </p:txBody>
            </p:sp>
            <p:sp>
              <p:nvSpPr>
                <p:cNvPr id="241" name="Rounded Rectangle 1">
                  <a:extLst>
                    <a:ext uri="{FF2B5EF4-FFF2-40B4-BE49-F238E27FC236}">
                      <a16:creationId xmlns:a16="http://schemas.microsoft.com/office/drawing/2014/main" id="{3F481D54-4F74-0D96-8F83-47A253AFD44E}"/>
                    </a:ext>
                  </a:extLst>
                </p:cNvPr>
                <p:cNvSpPr/>
                <p:nvPr/>
              </p:nvSpPr>
              <p:spPr>
                <a:xfrm>
                  <a:off x="7051584" y="2525884"/>
                  <a:ext cx="3266294" cy="480316"/>
                </a:xfrm>
                <a:prstGeom prst="roundRect">
                  <a:avLst>
                    <a:gd name="adj" fmla="val 6433"/>
                  </a:avLst>
                </a:prstGeom>
                <a:grpFill/>
                <a:ln w="31750" cap="flat" cmpd="sng" algn="ctr">
                  <a:noFill/>
                  <a:prstDash val="solid"/>
                </a:ln>
                <a:effectLst/>
              </p:spPr>
              <p:txBody>
                <a:bodyPr rtlCol="0" anchor="ctr"/>
                <a:lstStyle/>
                <a:p>
                  <a:pPr marL="0" marR="0" lvl="0" indent="0" algn="ctr" defTabSz="171245"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Oracle Sans Semi Bold" panose="020B0603020204020204" pitchFamily="34" charset="0"/>
                      <a:cs typeface="Oracle Sans Semi Bold" panose="020B0603020204020204" pitchFamily="34" charset="0"/>
                    </a:rPr>
                    <a:t>Fusion Analytics</a:t>
                  </a:r>
                </a:p>
              </p:txBody>
            </p:sp>
          </p:grpSp>
          <p:grpSp>
            <p:nvGrpSpPr>
              <p:cNvPr id="155" name="Group 171">
                <a:extLst>
                  <a:ext uri="{FF2B5EF4-FFF2-40B4-BE49-F238E27FC236}">
                    <a16:creationId xmlns:a16="http://schemas.microsoft.com/office/drawing/2014/main" id="{CB0B7AFC-62AE-7F77-D756-37B119015377}"/>
                  </a:ext>
                </a:extLst>
              </p:cNvPr>
              <p:cNvGrpSpPr/>
              <p:nvPr/>
            </p:nvGrpSpPr>
            <p:grpSpPr>
              <a:xfrm>
                <a:off x="3725456" y="2632353"/>
                <a:ext cx="999229" cy="514217"/>
                <a:chOff x="9566598" y="7903092"/>
                <a:chExt cx="2665302" cy="1371600"/>
              </a:xfrm>
            </p:grpSpPr>
            <p:sp>
              <p:nvSpPr>
                <p:cNvPr id="225" name="Rounded Rectangle 27">
                  <a:extLst>
                    <a:ext uri="{FF2B5EF4-FFF2-40B4-BE49-F238E27FC236}">
                      <a16:creationId xmlns:a16="http://schemas.microsoft.com/office/drawing/2014/main" id="{A82EDEDB-2E3B-DB12-E6B0-8181FC9856A0}"/>
                    </a:ext>
                  </a:extLst>
                </p:cNvPr>
                <p:cNvSpPr/>
                <p:nvPr/>
              </p:nvSpPr>
              <p:spPr>
                <a:xfrm>
                  <a:off x="9566598"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a:ln>
                        <a:noFill/>
                      </a:ln>
                      <a:solidFill>
                        <a:srgbClr val="FCFBFA"/>
                      </a:solidFill>
                      <a:effectLst/>
                      <a:uLnTx/>
                      <a:uFillTx/>
                      <a:latin typeface="Oracle Sans" panose="020B0503020204020204" pitchFamily="34" charset="0"/>
                      <a:cs typeface="Oracle Sans" panose="020B0503020204020204" pitchFamily="34" charset="0"/>
                    </a:rPr>
                    <a:t>Data Science</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grpSp>
              <p:nvGrpSpPr>
                <p:cNvPr id="226" name="Group 173">
                  <a:extLst>
                    <a:ext uri="{FF2B5EF4-FFF2-40B4-BE49-F238E27FC236}">
                      <a16:creationId xmlns:a16="http://schemas.microsoft.com/office/drawing/2014/main" id="{77577B60-62CC-CA5B-5C98-D56ED5443D54}"/>
                    </a:ext>
                  </a:extLst>
                </p:cNvPr>
                <p:cNvGrpSpPr/>
                <p:nvPr/>
              </p:nvGrpSpPr>
              <p:grpSpPr>
                <a:xfrm>
                  <a:off x="10536115" y="8012694"/>
                  <a:ext cx="724916" cy="809339"/>
                  <a:chOff x="4675260" y="7509783"/>
                  <a:chExt cx="536823" cy="599341"/>
                </a:xfrm>
              </p:grpSpPr>
              <p:sp>
                <p:nvSpPr>
                  <p:cNvPr id="227" name="Freeform 48">
                    <a:extLst>
                      <a:ext uri="{FF2B5EF4-FFF2-40B4-BE49-F238E27FC236}">
                        <a16:creationId xmlns:a16="http://schemas.microsoft.com/office/drawing/2014/main" id="{5ACF89D8-E717-CC7D-DDC3-F78136F97881}"/>
                      </a:ext>
                    </a:extLst>
                  </p:cNvPr>
                  <p:cNvSpPr/>
                  <p:nvPr/>
                </p:nvSpPr>
                <p:spPr>
                  <a:xfrm>
                    <a:off x="4675260" y="7509783"/>
                    <a:ext cx="203798" cy="274430"/>
                  </a:xfrm>
                  <a:custGeom>
                    <a:avLst/>
                    <a:gdLst>
                      <a:gd name="connsiteX0" fmla="*/ 46677 w 122404"/>
                      <a:gd name="connsiteY0" fmla="*/ 134504 h 165044"/>
                      <a:gd name="connsiteX1" fmla="*/ 41281 w 122404"/>
                      <a:gd name="connsiteY1" fmla="*/ 124955 h 165044"/>
                      <a:gd name="connsiteX2" fmla="*/ 85800 w 122404"/>
                      <a:gd name="connsiteY2" fmla="*/ 47207 h 165044"/>
                      <a:gd name="connsiteX3" fmla="*/ 90926 w 122404"/>
                      <a:gd name="connsiteY3" fmla="*/ 47748 h 165044"/>
                      <a:gd name="connsiteX4" fmla="*/ 97312 w 122404"/>
                      <a:gd name="connsiteY4" fmla="*/ 46847 h 165044"/>
                      <a:gd name="connsiteX5" fmla="*/ 112242 w 122404"/>
                      <a:gd name="connsiteY5" fmla="*/ 72613 h 165044"/>
                      <a:gd name="connsiteX6" fmla="*/ 122404 w 122404"/>
                      <a:gd name="connsiteY6" fmla="*/ 63513 h 165044"/>
                      <a:gd name="connsiteX7" fmla="*/ 108644 w 122404"/>
                      <a:gd name="connsiteY7" fmla="*/ 39820 h 165044"/>
                      <a:gd name="connsiteX8" fmla="*/ 114760 w 122404"/>
                      <a:gd name="connsiteY8" fmla="*/ 23874 h 165044"/>
                      <a:gd name="connsiteX9" fmla="*/ 90926 w 122404"/>
                      <a:gd name="connsiteY9" fmla="*/ 0 h 165044"/>
                      <a:gd name="connsiteX10" fmla="*/ 67093 w 122404"/>
                      <a:gd name="connsiteY10" fmla="*/ 23964 h 165044"/>
                      <a:gd name="connsiteX11" fmla="*/ 74108 w 122404"/>
                      <a:gd name="connsiteY11" fmla="*/ 40811 h 165044"/>
                      <a:gd name="connsiteX12" fmla="*/ 29859 w 122404"/>
                      <a:gd name="connsiteY12" fmla="*/ 118108 h 165044"/>
                      <a:gd name="connsiteX13" fmla="*/ 23833 w 122404"/>
                      <a:gd name="connsiteY13" fmla="*/ 117297 h 165044"/>
                      <a:gd name="connsiteX14" fmla="*/ 0 w 122404"/>
                      <a:gd name="connsiteY14" fmla="*/ 141171 h 165044"/>
                      <a:gd name="connsiteX15" fmla="*/ 23833 w 122404"/>
                      <a:gd name="connsiteY15" fmla="*/ 165045 h 165044"/>
                      <a:gd name="connsiteX16" fmla="*/ 46677 w 122404"/>
                      <a:gd name="connsiteY16" fmla="*/ 147838 h 165044"/>
                      <a:gd name="connsiteX17" fmla="*/ 75187 w 122404"/>
                      <a:gd name="connsiteY17" fmla="*/ 147838 h 165044"/>
                      <a:gd name="connsiteX18" fmla="*/ 77616 w 122404"/>
                      <a:gd name="connsiteY18" fmla="*/ 134504 h 165044"/>
                      <a:gd name="connsiteX19" fmla="*/ 46677 w 122404"/>
                      <a:gd name="connsiteY19" fmla="*/ 134504 h 165044"/>
                      <a:gd name="connsiteX20" fmla="*/ 80404 w 122404"/>
                      <a:gd name="connsiteY20" fmla="*/ 23964 h 165044"/>
                      <a:gd name="connsiteX21" fmla="*/ 90926 w 122404"/>
                      <a:gd name="connsiteY21" fmla="*/ 13423 h 165044"/>
                      <a:gd name="connsiteX22" fmla="*/ 101449 w 122404"/>
                      <a:gd name="connsiteY22" fmla="*/ 23964 h 165044"/>
                      <a:gd name="connsiteX23" fmla="*/ 90926 w 122404"/>
                      <a:gd name="connsiteY23" fmla="*/ 34504 h 165044"/>
                      <a:gd name="connsiteX24" fmla="*/ 80404 w 122404"/>
                      <a:gd name="connsiteY24" fmla="*/ 23964 h 165044"/>
                      <a:gd name="connsiteX25" fmla="*/ 23833 w 122404"/>
                      <a:gd name="connsiteY25" fmla="*/ 151712 h 165044"/>
                      <a:gd name="connsiteX26" fmla="*/ 13311 w 122404"/>
                      <a:gd name="connsiteY26" fmla="*/ 141171 h 165044"/>
                      <a:gd name="connsiteX27" fmla="*/ 23833 w 122404"/>
                      <a:gd name="connsiteY27" fmla="*/ 130631 h 165044"/>
                      <a:gd name="connsiteX28" fmla="*/ 34356 w 122404"/>
                      <a:gd name="connsiteY28" fmla="*/ 141171 h 165044"/>
                      <a:gd name="connsiteX29" fmla="*/ 23833 w 122404"/>
                      <a:gd name="connsiteY29" fmla="*/ 151712 h 16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404" h="165044">
                        <a:moveTo>
                          <a:pt x="46677" y="134504"/>
                        </a:moveTo>
                        <a:cubicBezTo>
                          <a:pt x="45598" y="130901"/>
                          <a:pt x="43799" y="127658"/>
                          <a:pt x="41281" y="124955"/>
                        </a:cubicBezTo>
                        <a:lnTo>
                          <a:pt x="85800" y="47207"/>
                        </a:lnTo>
                        <a:cubicBezTo>
                          <a:pt x="87419" y="47568"/>
                          <a:pt x="89128" y="47748"/>
                          <a:pt x="90926" y="47748"/>
                        </a:cubicBezTo>
                        <a:cubicBezTo>
                          <a:pt x="93085" y="47748"/>
                          <a:pt x="95243" y="47387"/>
                          <a:pt x="97312" y="46847"/>
                        </a:cubicBezTo>
                        <a:lnTo>
                          <a:pt x="112242" y="72613"/>
                        </a:lnTo>
                        <a:cubicBezTo>
                          <a:pt x="115479" y="69369"/>
                          <a:pt x="118897" y="66396"/>
                          <a:pt x="122404" y="63513"/>
                        </a:cubicBezTo>
                        <a:lnTo>
                          <a:pt x="108644" y="39820"/>
                        </a:lnTo>
                        <a:cubicBezTo>
                          <a:pt x="112421" y="35586"/>
                          <a:pt x="114760" y="30000"/>
                          <a:pt x="114760" y="23874"/>
                        </a:cubicBezTo>
                        <a:cubicBezTo>
                          <a:pt x="114760" y="10721"/>
                          <a:pt x="104057" y="0"/>
                          <a:pt x="90926" y="0"/>
                        </a:cubicBezTo>
                        <a:cubicBezTo>
                          <a:pt x="77796" y="90"/>
                          <a:pt x="67093" y="10811"/>
                          <a:pt x="67093" y="23964"/>
                        </a:cubicBezTo>
                        <a:cubicBezTo>
                          <a:pt x="67093" y="30541"/>
                          <a:pt x="69791" y="36486"/>
                          <a:pt x="74108" y="40811"/>
                        </a:cubicBezTo>
                        <a:lnTo>
                          <a:pt x="29859" y="118108"/>
                        </a:lnTo>
                        <a:cubicBezTo>
                          <a:pt x="27970" y="117567"/>
                          <a:pt x="25902" y="117297"/>
                          <a:pt x="23833" y="117297"/>
                        </a:cubicBezTo>
                        <a:cubicBezTo>
                          <a:pt x="10703" y="117297"/>
                          <a:pt x="0" y="128018"/>
                          <a:pt x="0" y="141171"/>
                        </a:cubicBezTo>
                        <a:cubicBezTo>
                          <a:pt x="0" y="154324"/>
                          <a:pt x="10703" y="165045"/>
                          <a:pt x="23833" y="165045"/>
                        </a:cubicBezTo>
                        <a:cubicBezTo>
                          <a:pt x="34626" y="165045"/>
                          <a:pt x="43799" y="157748"/>
                          <a:pt x="46677" y="147838"/>
                        </a:cubicBezTo>
                        <a:lnTo>
                          <a:pt x="75187" y="147838"/>
                        </a:lnTo>
                        <a:cubicBezTo>
                          <a:pt x="75727" y="143333"/>
                          <a:pt x="76536" y="138919"/>
                          <a:pt x="77616" y="134504"/>
                        </a:cubicBezTo>
                        <a:lnTo>
                          <a:pt x="46677" y="134504"/>
                        </a:lnTo>
                        <a:close/>
                        <a:moveTo>
                          <a:pt x="80404" y="23964"/>
                        </a:moveTo>
                        <a:cubicBezTo>
                          <a:pt x="80404" y="18198"/>
                          <a:pt x="85081" y="13423"/>
                          <a:pt x="90926" y="13423"/>
                        </a:cubicBezTo>
                        <a:cubicBezTo>
                          <a:pt x="96682" y="13423"/>
                          <a:pt x="101449" y="18108"/>
                          <a:pt x="101449" y="23964"/>
                        </a:cubicBezTo>
                        <a:cubicBezTo>
                          <a:pt x="101449" y="29820"/>
                          <a:pt x="96772" y="34504"/>
                          <a:pt x="90926" y="34504"/>
                        </a:cubicBezTo>
                        <a:cubicBezTo>
                          <a:pt x="85170" y="34504"/>
                          <a:pt x="80404" y="29730"/>
                          <a:pt x="80404" y="23964"/>
                        </a:cubicBezTo>
                        <a:close/>
                        <a:moveTo>
                          <a:pt x="23833" y="151712"/>
                        </a:moveTo>
                        <a:cubicBezTo>
                          <a:pt x="18077" y="151712"/>
                          <a:pt x="13311" y="147027"/>
                          <a:pt x="13311" y="141171"/>
                        </a:cubicBezTo>
                        <a:cubicBezTo>
                          <a:pt x="13311" y="135405"/>
                          <a:pt x="17987" y="130631"/>
                          <a:pt x="23833" y="130631"/>
                        </a:cubicBezTo>
                        <a:cubicBezTo>
                          <a:pt x="29679" y="130631"/>
                          <a:pt x="34356" y="135315"/>
                          <a:pt x="34356" y="141171"/>
                        </a:cubicBezTo>
                        <a:cubicBezTo>
                          <a:pt x="34356" y="147027"/>
                          <a:pt x="29589" y="151712"/>
                          <a:pt x="23833" y="151712"/>
                        </a:cubicBezTo>
                        <a:close/>
                      </a:path>
                    </a:pathLst>
                  </a:custGeom>
                  <a:solidFill>
                    <a:srgbClr val="F1EEEC"/>
                  </a:solidFill>
                  <a:ln w="3175" cap="flat" cmpd="sng" algn="ctr">
                    <a:noFill/>
                    <a:prstDash val="solid"/>
                  </a:ln>
                  <a:effectLst/>
                </p:spPr>
                <p:txBody>
                  <a:bodyPr rtlCol="0" anchor="ctr"/>
                  <a:lstStyle/>
                  <a:p>
                    <a:pPr marL="0" marR="0" lvl="0" indent="0" defTabSz="34244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312D2A"/>
                      </a:solidFill>
                      <a:effectLst/>
                      <a:uLnTx/>
                      <a:uFillTx/>
                    </a:endParaRPr>
                  </a:p>
                </p:txBody>
              </p:sp>
              <p:sp>
                <p:nvSpPr>
                  <p:cNvPr id="228" name="Freeform 49">
                    <a:extLst>
                      <a:ext uri="{FF2B5EF4-FFF2-40B4-BE49-F238E27FC236}">
                        <a16:creationId xmlns:a16="http://schemas.microsoft.com/office/drawing/2014/main" id="{DF504901-2222-EAE3-3FDE-9B2D49D8AF06}"/>
                      </a:ext>
                    </a:extLst>
                  </p:cNvPr>
                  <p:cNvSpPr/>
                  <p:nvPr/>
                </p:nvSpPr>
                <p:spPr>
                  <a:xfrm>
                    <a:off x="4708055" y="7584528"/>
                    <a:ext cx="504028" cy="504220"/>
                  </a:xfrm>
                  <a:custGeom>
                    <a:avLst/>
                    <a:gdLst>
                      <a:gd name="connsiteX0" fmla="*/ 183562 w 302728"/>
                      <a:gd name="connsiteY0" fmla="*/ 238739 h 303242"/>
                      <a:gd name="connsiteX1" fmla="*/ 267833 w 302728"/>
                      <a:gd name="connsiteY1" fmla="*/ 203784 h 303242"/>
                      <a:gd name="connsiteX2" fmla="*/ 302728 w 302728"/>
                      <a:gd name="connsiteY2" fmla="*/ 119369 h 303242"/>
                      <a:gd name="connsiteX3" fmla="*/ 267833 w 302728"/>
                      <a:gd name="connsiteY3" fmla="*/ 34955 h 303242"/>
                      <a:gd name="connsiteX4" fmla="*/ 183562 w 302728"/>
                      <a:gd name="connsiteY4" fmla="*/ 0 h 303242"/>
                      <a:gd name="connsiteX5" fmla="*/ 99291 w 302728"/>
                      <a:gd name="connsiteY5" fmla="*/ 34955 h 303242"/>
                      <a:gd name="connsiteX6" fmla="*/ 64395 w 302728"/>
                      <a:gd name="connsiteY6" fmla="*/ 119369 h 303242"/>
                      <a:gd name="connsiteX7" fmla="*/ 84271 w 302728"/>
                      <a:gd name="connsiteY7" fmla="*/ 185495 h 303242"/>
                      <a:gd name="connsiteX8" fmla="*/ 76267 w 302728"/>
                      <a:gd name="connsiteY8" fmla="*/ 191531 h 303242"/>
                      <a:gd name="connsiteX9" fmla="*/ 52613 w 302728"/>
                      <a:gd name="connsiteY9" fmla="*/ 209279 h 303242"/>
                      <a:gd name="connsiteX10" fmla="*/ 25902 w 302728"/>
                      <a:gd name="connsiteY10" fmla="*/ 232522 h 303242"/>
                      <a:gd name="connsiteX11" fmla="*/ 0 w 302728"/>
                      <a:gd name="connsiteY11" fmla="*/ 258468 h 303242"/>
                      <a:gd name="connsiteX12" fmla="*/ 44699 w 302728"/>
                      <a:gd name="connsiteY12" fmla="*/ 303243 h 303242"/>
                      <a:gd name="connsiteX13" fmla="*/ 70601 w 302728"/>
                      <a:gd name="connsiteY13" fmla="*/ 277297 h 303242"/>
                      <a:gd name="connsiteX14" fmla="*/ 93804 w 302728"/>
                      <a:gd name="connsiteY14" fmla="*/ 250450 h 303242"/>
                      <a:gd name="connsiteX15" fmla="*/ 111522 w 302728"/>
                      <a:gd name="connsiteY15" fmla="*/ 226757 h 303242"/>
                      <a:gd name="connsiteX16" fmla="*/ 117548 w 302728"/>
                      <a:gd name="connsiteY16" fmla="*/ 218739 h 303242"/>
                      <a:gd name="connsiteX17" fmla="*/ 183562 w 302728"/>
                      <a:gd name="connsiteY17" fmla="*/ 238739 h 303242"/>
                      <a:gd name="connsiteX18" fmla="*/ 108734 w 302728"/>
                      <a:gd name="connsiteY18" fmla="*/ 44504 h 303242"/>
                      <a:gd name="connsiteX19" fmla="*/ 183562 w 302728"/>
                      <a:gd name="connsiteY19" fmla="*/ 13423 h 303242"/>
                      <a:gd name="connsiteX20" fmla="*/ 258389 w 302728"/>
                      <a:gd name="connsiteY20" fmla="*/ 44504 h 303242"/>
                      <a:gd name="connsiteX21" fmla="*/ 289418 w 302728"/>
                      <a:gd name="connsiteY21" fmla="*/ 119459 h 303242"/>
                      <a:gd name="connsiteX22" fmla="*/ 258389 w 302728"/>
                      <a:gd name="connsiteY22" fmla="*/ 194414 h 303242"/>
                      <a:gd name="connsiteX23" fmla="*/ 183562 w 302728"/>
                      <a:gd name="connsiteY23" fmla="*/ 225405 h 303242"/>
                      <a:gd name="connsiteX24" fmla="*/ 108734 w 302728"/>
                      <a:gd name="connsiteY24" fmla="*/ 194324 h 303242"/>
                      <a:gd name="connsiteX25" fmla="*/ 77706 w 302728"/>
                      <a:gd name="connsiteY25" fmla="*/ 119369 h 303242"/>
                      <a:gd name="connsiteX26" fmla="*/ 108734 w 302728"/>
                      <a:gd name="connsiteY26" fmla="*/ 44504 h 303242"/>
                      <a:gd name="connsiteX27" fmla="*/ 100909 w 302728"/>
                      <a:gd name="connsiteY27" fmla="*/ 218829 h 303242"/>
                      <a:gd name="connsiteX28" fmla="*/ 83192 w 302728"/>
                      <a:gd name="connsiteY28" fmla="*/ 242522 h 303242"/>
                      <a:gd name="connsiteX29" fmla="*/ 61157 w 302728"/>
                      <a:gd name="connsiteY29" fmla="*/ 267928 h 303242"/>
                      <a:gd name="connsiteX30" fmla="*/ 44609 w 302728"/>
                      <a:gd name="connsiteY30" fmla="*/ 284504 h 303242"/>
                      <a:gd name="connsiteX31" fmla="*/ 18707 w 302728"/>
                      <a:gd name="connsiteY31" fmla="*/ 258558 h 303242"/>
                      <a:gd name="connsiteX32" fmla="*/ 35255 w 302728"/>
                      <a:gd name="connsiteY32" fmla="*/ 241982 h 303242"/>
                      <a:gd name="connsiteX33" fmla="*/ 60618 w 302728"/>
                      <a:gd name="connsiteY33" fmla="*/ 219910 h 303242"/>
                      <a:gd name="connsiteX34" fmla="*/ 84271 w 302728"/>
                      <a:gd name="connsiteY34" fmla="*/ 202162 h 303242"/>
                      <a:gd name="connsiteX35" fmla="*/ 92275 w 302728"/>
                      <a:gd name="connsiteY35" fmla="*/ 196126 h 303242"/>
                      <a:gd name="connsiteX36" fmla="*/ 99291 w 302728"/>
                      <a:gd name="connsiteY36" fmla="*/ 203784 h 303242"/>
                      <a:gd name="connsiteX37" fmla="*/ 106935 w 302728"/>
                      <a:gd name="connsiteY37" fmla="*/ 210811 h 303242"/>
                      <a:gd name="connsiteX38" fmla="*/ 100909 w 302728"/>
                      <a:gd name="connsiteY38" fmla="*/ 218829 h 30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2728" h="303242">
                        <a:moveTo>
                          <a:pt x="183562" y="238739"/>
                        </a:moveTo>
                        <a:cubicBezTo>
                          <a:pt x="215399" y="238739"/>
                          <a:pt x="245258" y="226306"/>
                          <a:pt x="267833" y="203784"/>
                        </a:cubicBezTo>
                        <a:cubicBezTo>
                          <a:pt x="290317" y="181261"/>
                          <a:pt x="302728" y="151261"/>
                          <a:pt x="302728" y="119369"/>
                        </a:cubicBezTo>
                        <a:cubicBezTo>
                          <a:pt x="302728" y="87477"/>
                          <a:pt x="290317" y="57568"/>
                          <a:pt x="267833" y="34955"/>
                        </a:cubicBezTo>
                        <a:cubicBezTo>
                          <a:pt x="245348" y="12432"/>
                          <a:pt x="215399" y="0"/>
                          <a:pt x="183562" y="0"/>
                        </a:cubicBezTo>
                        <a:cubicBezTo>
                          <a:pt x="151724" y="0"/>
                          <a:pt x="121865" y="12432"/>
                          <a:pt x="99291" y="34955"/>
                        </a:cubicBezTo>
                        <a:cubicBezTo>
                          <a:pt x="76806" y="57477"/>
                          <a:pt x="64395" y="87477"/>
                          <a:pt x="64395" y="119369"/>
                        </a:cubicBezTo>
                        <a:cubicBezTo>
                          <a:pt x="64395" y="143243"/>
                          <a:pt x="71320" y="166036"/>
                          <a:pt x="84271" y="185495"/>
                        </a:cubicBezTo>
                        <a:lnTo>
                          <a:pt x="76267" y="191531"/>
                        </a:lnTo>
                        <a:lnTo>
                          <a:pt x="52613" y="209279"/>
                        </a:lnTo>
                        <a:cubicBezTo>
                          <a:pt x="43260" y="216306"/>
                          <a:pt x="34266" y="224144"/>
                          <a:pt x="25902" y="232522"/>
                        </a:cubicBezTo>
                        <a:lnTo>
                          <a:pt x="0" y="258468"/>
                        </a:lnTo>
                        <a:lnTo>
                          <a:pt x="44699" y="303243"/>
                        </a:lnTo>
                        <a:lnTo>
                          <a:pt x="70601" y="277297"/>
                        </a:lnTo>
                        <a:cubicBezTo>
                          <a:pt x="78965" y="268919"/>
                          <a:pt x="86789" y="259910"/>
                          <a:pt x="93804" y="250450"/>
                        </a:cubicBezTo>
                        <a:lnTo>
                          <a:pt x="111522" y="226757"/>
                        </a:lnTo>
                        <a:lnTo>
                          <a:pt x="117548" y="218739"/>
                        </a:lnTo>
                        <a:cubicBezTo>
                          <a:pt x="136974" y="231802"/>
                          <a:pt x="159728" y="238739"/>
                          <a:pt x="183562" y="238739"/>
                        </a:cubicBezTo>
                        <a:close/>
                        <a:moveTo>
                          <a:pt x="108734" y="44504"/>
                        </a:moveTo>
                        <a:cubicBezTo>
                          <a:pt x="128700" y="24504"/>
                          <a:pt x="155321" y="13423"/>
                          <a:pt x="183562" y="13423"/>
                        </a:cubicBezTo>
                        <a:cubicBezTo>
                          <a:pt x="211802" y="13423"/>
                          <a:pt x="238423" y="24414"/>
                          <a:pt x="258389" y="44504"/>
                        </a:cubicBezTo>
                        <a:cubicBezTo>
                          <a:pt x="278355" y="64504"/>
                          <a:pt x="289418" y="91171"/>
                          <a:pt x="289418" y="119459"/>
                        </a:cubicBezTo>
                        <a:cubicBezTo>
                          <a:pt x="289418" y="147748"/>
                          <a:pt x="278445" y="174414"/>
                          <a:pt x="258389" y="194414"/>
                        </a:cubicBezTo>
                        <a:cubicBezTo>
                          <a:pt x="238423" y="214324"/>
                          <a:pt x="211802" y="225405"/>
                          <a:pt x="183562" y="225405"/>
                        </a:cubicBezTo>
                        <a:cubicBezTo>
                          <a:pt x="155321" y="225405"/>
                          <a:pt x="128700" y="214414"/>
                          <a:pt x="108734" y="194324"/>
                        </a:cubicBezTo>
                        <a:cubicBezTo>
                          <a:pt x="88768" y="174324"/>
                          <a:pt x="77706" y="147658"/>
                          <a:pt x="77706" y="119369"/>
                        </a:cubicBezTo>
                        <a:cubicBezTo>
                          <a:pt x="77706" y="91081"/>
                          <a:pt x="88768" y="64504"/>
                          <a:pt x="108734" y="44504"/>
                        </a:cubicBezTo>
                        <a:close/>
                        <a:moveTo>
                          <a:pt x="100909" y="218829"/>
                        </a:moveTo>
                        <a:lnTo>
                          <a:pt x="83192" y="242522"/>
                        </a:lnTo>
                        <a:cubicBezTo>
                          <a:pt x="76447" y="251441"/>
                          <a:pt x="69072" y="260000"/>
                          <a:pt x="61157" y="267928"/>
                        </a:cubicBezTo>
                        <a:lnTo>
                          <a:pt x="44609" y="284504"/>
                        </a:lnTo>
                        <a:lnTo>
                          <a:pt x="18707" y="258558"/>
                        </a:lnTo>
                        <a:lnTo>
                          <a:pt x="35255" y="241982"/>
                        </a:lnTo>
                        <a:cubicBezTo>
                          <a:pt x="43170" y="234054"/>
                          <a:pt x="51714" y="226666"/>
                          <a:pt x="60618" y="219910"/>
                        </a:cubicBezTo>
                        <a:lnTo>
                          <a:pt x="84271" y="202162"/>
                        </a:lnTo>
                        <a:lnTo>
                          <a:pt x="92275" y="196126"/>
                        </a:lnTo>
                        <a:cubicBezTo>
                          <a:pt x="94524" y="198739"/>
                          <a:pt x="96772" y="201351"/>
                          <a:pt x="99291" y="203784"/>
                        </a:cubicBezTo>
                        <a:cubicBezTo>
                          <a:pt x="101719" y="206216"/>
                          <a:pt x="104327" y="208558"/>
                          <a:pt x="106935" y="210811"/>
                        </a:cubicBezTo>
                        <a:lnTo>
                          <a:pt x="100909" y="218829"/>
                        </a:lnTo>
                        <a:close/>
                      </a:path>
                    </a:pathLst>
                  </a:custGeom>
                  <a:solidFill>
                    <a:srgbClr val="F1EEEC"/>
                  </a:solidFill>
                  <a:ln w="3175" cap="flat" cmpd="sng" algn="ctr">
                    <a:noFill/>
                    <a:prstDash val="solid"/>
                  </a:ln>
                  <a:effectLst/>
                </p:spPr>
                <p:txBody>
                  <a:bodyPr rtlCol="0" anchor="ctr"/>
                  <a:lstStyle/>
                  <a:p>
                    <a:pPr marL="0" marR="0" lvl="0" indent="0" defTabSz="34244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312D2A"/>
                      </a:solidFill>
                      <a:effectLst/>
                      <a:uLnTx/>
                      <a:uFillTx/>
                    </a:endParaRPr>
                  </a:p>
                </p:txBody>
              </p:sp>
              <p:sp>
                <p:nvSpPr>
                  <p:cNvPr id="229" name="Freeform 50">
                    <a:extLst>
                      <a:ext uri="{FF2B5EF4-FFF2-40B4-BE49-F238E27FC236}">
                        <a16:creationId xmlns:a16="http://schemas.microsoft.com/office/drawing/2014/main" id="{7B549878-9CED-037E-3ADF-5176A45CBB10}"/>
                      </a:ext>
                    </a:extLst>
                  </p:cNvPr>
                  <p:cNvSpPr/>
                  <p:nvPr/>
                </p:nvSpPr>
                <p:spPr>
                  <a:xfrm>
                    <a:off x="4857049" y="7626475"/>
                    <a:ext cx="313260" cy="313378"/>
                  </a:xfrm>
                  <a:custGeom>
                    <a:avLst/>
                    <a:gdLst>
                      <a:gd name="connsiteX0" fmla="*/ 94074 w 188148"/>
                      <a:gd name="connsiteY0" fmla="*/ 188468 h 188468"/>
                      <a:gd name="connsiteX1" fmla="*/ 160628 w 188148"/>
                      <a:gd name="connsiteY1" fmla="*/ 160901 h 188468"/>
                      <a:gd name="connsiteX2" fmla="*/ 160628 w 188148"/>
                      <a:gd name="connsiteY2" fmla="*/ 27568 h 188468"/>
                      <a:gd name="connsiteX3" fmla="*/ 94074 w 188148"/>
                      <a:gd name="connsiteY3" fmla="*/ 0 h 188468"/>
                      <a:gd name="connsiteX4" fmla="*/ 27521 w 188148"/>
                      <a:gd name="connsiteY4" fmla="*/ 27568 h 188468"/>
                      <a:gd name="connsiteX5" fmla="*/ 27521 w 188148"/>
                      <a:gd name="connsiteY5" fmla="*/ 160901 h 188468"/>
                      <a:gd name="connsiteX6" fmla="*/ 94074 w 188148"/>
                      <a:gd name="connsiteY6" fmla="*/ 188468 h 188468"/>
                      <a:gd name="connsiteX7" fmla="*/ 94074 w 188148"/>
                      <a:gd name="connsiteY7" fmla="*/ 13243 h 188468"/>
                      <a:gd name="connsiteX8" fmla="*/ 151184 w 188148"/>
                      <a:gd name="connsiteY8" fmla="*/ 36937 h 188468"/>
                      <a:gd name="connsiteX9" fmla="*/ 151184 w 188148"/>
                      <a:gd name="connsiteY9" fmla="*/ 151441 h 188468"/>
                      <a:gd name="connsiteX10" fmla="*/ 94074 w 188148"/>
                      <a:gd name="connsiteY10" fmla="*/ 175135 h 188468"/>
                      <a:gd name="connsiteX11" fmla="*/ 36964 w 188148"/>
                      <a:gd name="connsiteY11" fmla="*/ 151441 h 188468"/>
                      <a:gd name="connsiteX12" fmla="*/ 36964 w 188148"/>
                      <a:gd name="connsiteY12" fmla="*/ 36937 h 188468"/>
                      <a:gd name="connsiteX13" fmla="*/ 94074 w 188148"/>
                      <a:gd name="connsiteY13" fmla="*/ 13243 h 1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148" h="188468">
                        <a:moveTo>
                          <a:pt x="94074" y="188468"/>
                        </a:moveTo>
                        <a:cubicBezTo>
                          <a:pt x="119257" y="188468"/>
                          <a:pt x="142910" y="178648"/>
                          <a:pt x="160628" y="160901"/>
                        </a:cubicBezTo>
                        <a:cubicBezTo>
                          <a:pt x="197322" y="124144"/>
                          <a:pt x="197322" y="64324"/>
                          <a:pt x="160628" y="27568"/>
                        </a:cubicBezTo>
                        <a:cubicBezTo>
                          <a:pt x="142910" y="9820"/>
                          <a:pt x="119257" y="0"/>
                          <a:pt x="94074" y="0"/>
                        </a:cubicBezTo>
                        <a:cubicBezTo>
                          <a:pt x="68892" y="0"/>
                          <a:pt x="45238" y="9820"/>
                          <a:pt x="27521" y="27568"/>
                        </a:cubicBezTo>
                        <a:cubicBezTo>
                          <a:pt x="-9174" y="64324"/>
                          <a:pt x="-9174" y="124144"/>
                          <a:pt x="27521" y="160901"/>
                        </a:cubicBezTo>
                        <a:cubicBezTo>
                          <a:pt x="45238" y="178648"/>
                          <a:pt x="68892" y="188468"/>
                          <a:pt x="94074" y="188468"/>
                        </a:cubicBezTo>
                        <a:close/>
                        <a:moveTo>
                          <a:pt x="94074" y="13243"/>
                        </a:moveTo>
                        <a:cubicBezTo>
                          <a:pt x="115659" y="13243"/>
                          <a:pt x="135985" y="21622"/>
                          <a:pt x="151184" y="36937"/>
                        </a:cubicBezTo>
                        <a:cubicBezTo>
                          <a:pt x="182662" y="68468"/>
                          <a:pt x="182662" y="119820"/>
                          <a:pt x="151184" y="151441"/>
                        </a:cubicBezTo>
                        <a:cubicBezTo>
                          <a:pt x="135985" y="166667"/>
                          <a:pt x="115659" y="175135"/>
                          <a:pt x="94074" y="175135"/>
                        </a:cubicBezTo>
                        <a:cubicBezTo>
                          <a:pt x="72489" y="175135"/>
                          <a:pt x="52164" y="166757"/>
                          <a:pt x="36964" y="151441"/>
                        </a:cubicBezTo>
                        <a:cubicBezTo>
                          <a:pt x="5486" y="119910"/>
                          <a:pt x="5486" y="68558"/>
                          <a:pt x="36964" y="36937"/>
                        </a:cubicBezTo>
                        <a:cubicBezTo>
                          <a:pt x="52164" y="21712"/>
                          <a:pt x="72489" y="13243"/>
                          <a:pt x="94074" y="13243"/>
                        </a:cubicBezTo>
                        <a:close/>
                      </a:path>
                    </a:pathLst>
                  </a:custGeom>
                  <a:solidFill>
                    <a:srgbClr val="F1EEEC"/>
                  </a:solidFill>
                  <a:ln w="3175" cap="flat" cmpd="sng" algn="ctr">
                    <a:noFill/>
                    <a:prstDash val="solid"/>
                  </a:ln>
                  <a:effectLst/>
                </p:spPr>
                <p:txBody>
                  <a:bodyPr rtlCol="0" anchor="ctr"/>
                  <a:lstStyle/>
                  <a:p>
                    <a:pPr marL="0" marR="0" lvl="0" indent="0" defTabSz="34244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30" name="Freeform 51">
                    <a:extLst>
                      <a:ext uri="{FF2B5EF4-FFF2-40B4-BE49-F238E27FC236}">
                        <a16:creationId xmlns:a16="http://schemas.microsoft.com/office/drawing/2014/main" id="{367CFFB1-D626-C5D0-F951-0D4FFFCB266B}"/>
                      </a:ext>
                    </a:extLst>
                  </p:cNvPr>
                  <p:cNvSpPr/>
                  <p:nvPr/>
                </p:nvSpPr>
                <p:spPr>
                  <a:xfrm>
                    <a:off x="4687691" y="8028232"/>
                    <a:ext cx="81008" cy="80892"/>
                  </a:xfrm>
                  <a:custGeom>
                    <a:avLst/>
                    <a:gdLst>
                      <a:gd name="connsiteX0" fmla="*/ 0 w 48655"/>
                      <a:gd name="connsiteY0" fmla="*/ 4414 h 48648"/>
                      <a:gd name="connsiteX1" fmla="*/ 4497 w 48655"/>
                      <a:gd name="connsiteY1" fmla="*/ 17658 h 48648"/>
                      <a:gd name="connsiteX2" fmla="*/ 4497 w 48655"/>
                      <a:gd name="connsiteY2" fmla="*/ 17658 h 48648"/>
                      <a:gd name="connsiteX3" fmla="*/ 4497 w 48655"/>
                      <a:gd name="connsiteY3" fmla="*/ 17658 h 48648"/>
                      <a:gd name="connsiteX4" fmla="*/ 30938 w 48655"/>
                      <a:gd name="connsiteY4" fmla="*/ 44234 h 48648"/>
                      <a:gd name="connsiteX5" fmla="*/ 30938 w 48655"/>
                      <a:gd name="connsiteY5" fmla="*/ 44234 h 48648"/>
                      <a:gd name="connsiteX6" fmla="*/ 44249 w 48655"/>
                      <a:gd name="connsiteY6" fmla="*/ 48649 h 48648"/>
                      <a:gd name="connsiteX7" fmla="*/ 48656 w 48655"/>
                      <a:gd name="connsiteY7" fmla="*/ 44234 h 48648"/>
                      <a:gd name="connsiteX8" fmla="*/ 4407 w 48655"/>
                      <a:gd name="connsiteY8" fmla="*/ 0 h 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5" h="48648">
                        <a:moveTo>
                          <a:pt x="0" y="4414"/>
                        </a:moveTo>
                        <a:lnTo>
                          <a:pt x="4497" y="17658"/>
                        </a:lnTo>
                        <a:lnTo>
                          <a:pt x="4497" y="17658"/>
                        </a:lnTo>
                        <a:lnTo>
                          <a:pt x="4497" y="17658"/>
                        </a:lnTo>
                        <a:lnTo>
                          <a:pt x="30938" y="44234"/>
                        </a:lnTo>
                        <a:lnTo>
                          <a:pt x="30938" y="44234"/>
                        </a:lnTo>
                        <a:lnTo>
                          <a:pt x="44249" y="48649"/>
                        </a:lnTo>
                        <a:lnTo>
                          <a:pt x="48656" y="44234"/>
                        </a:lnTo>
                        <a:lnTo>
                          <a:pt x="4407" y="0"/>
                        </a:lnTo>
                        <a:close/>
                      </a:path>
                    </a:pathLst>
                  </a:custGeom>
                  <a:solidFill>
                    <a:srgbClr val="F1EEEC"/>
                  </a:solidFill>
                  <a:ln w="3175" cap="flat" cmpd="sng" algn="ctr">
                    <a:noFill/>
                    <a:prstDash val="solid"/>
                  </a:ln>
                  <a:effectLst/>
                </p:spPr>
                <p:txBody>
                  <a:bodyPr rtlCol="0" anchor="ctr"/>
                  <a:lstStyle/>
                  <a:p>
                    <a:pPr marL="0" marR="0" lvl="0" indent="0" defTabSz="34244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31" name="Freeform 52">
                    <a:extLst>
                      <a:ext uri="{FF2B5EF4-FFF2-40B4-BE49-F238E27FC236}">
                        <a16:creationId xmlns:a16="http://schemas.microsoft.com/office/drawing/2014/main" id="{A7C039AD-B6CE-197E-86E2-72F59EAA8361}"/>
                      </a:ext>
                    </a:extLst>
                  </p:cNvPr>
                  <p:cNvSpPr/>
                  <p:nvPr/>
                </p:nvSpPr>
                <p:spPr>
                  <a:xfrm>
                    <a:off x="4895829" y="7675760"/>
                    <a:ext cx="205744" cy="195636"/>
                  </a:xfrm>
                  <a:custGeom>
                    <a:avLst/>
                    <a:gdLst>
                      <a:gd name="connsiteX0" fmla="*/ 18347 w 123573"/>
                      <a:gd name="connsiteY0" fmla="*/ 59549 h 117657"/>
                      <a:gd name="connsiteX1" fmla="*/ 4677 w 123573"/>
                      <a:gd name="connsiteY1" fmla="*/ 59549 h 117657"/>
                      <a:gd name="connsiteX2" fmla="*/ 180 w 123573"/>
                      <a:gd name="connsiteY2" fmla="*/ 59549 h 117657"/>
                      <a:gd name="connsiteX3" fmla="*/ 0 w 123573"/>
                      <a:gd name="connsiteY3" fmla="*/ 64595 h 117657"/>
                      <a:gd name="connsiteX4" fmla="*/ 540 w 123573"/>
                      <a:gd name="connsiteY4" fmla="*/ 72973 h 117657"/>
                      <a:gd name="connsiteX5" fmla="*/ 18797 w 123573"/>
                      <a:gd name="connsiteY5" fmla="*/ 72973 h 117657"/>
                      <a:gd name="connsiteX6" fmla="*/ 70870 w 123573"/>
                      <a:gd name="connsiteY6" fmla="*/ 117658 h 117657"/>
                      <a:gd name="connsiteX7" fmla="*/ 123574 w 123573"/>
                      <a:gd name="connsiteY7" fmla="*/ 64865 h 117657"/>
                      <a:gd name="connsiteX8" fmla="*/ 70870 w 123573"/>
                      <a:gd name="connsiteY8" fmla="*/ 12072 h 117657"/>
                      <a:gd name="connsiteX9" fmla="*/ 50994 w 123573"/>
                      <a:gd name="connsiteY9" fmla="*/ 16036 h 117657"/>
                      <a:gd name="connsiteX10" fmla="*/ 44159 w 123573"/>
                      <a:gd name="connsiteY10" fmla="*/ 4234 h 117657"/>
                      <a:gd name="connsiteX11" fmla="*/ 41731 w 123573"/>
                      <a:gd name="connsiteY11" fmla="*/ 0 h 117657"/>
                      <a:gd name="connsiteX12" fmla="*/ 30129 w 123573"/>
                      <a:gd name="connsiteY12" fmla="*/ 6667 h 117657"/>
                      <a:gd name="connsiteX13" fmla="*/ 39392 w 123573"/>
                      <a:gd name="connsiteY13" fmla="*/ 22703 h 117657"/>
                      <a:gd name="connsiteX14" fmla="*/ 18347 w 123573"/>
                      <a:gd name="connsiteY14" fmla="*/ 59549 h 117657"/>
                      <a:gd name="connsiteX15" fmla="*/ 70781 w 123573"/>
                      <a:gd name="connsiteY15" fmla="*/ 104234 h 117657"/>
                      <a:gd name="connsiteX16" fmla="*/ 31388 w 123573"/>
                      <a:gd name="connsiteY16" fmla="*/ 64775 h 117657"/>
                      <a:gd name="connsiteX17" fmla="*/ 70781 w 123573"/>
                      <a:gd name="connsiteY17" fmla="*/ 25315 h 117657"/>
                      <a:gd name="connsiteX18" fmla="*/ 110173 w 123573"/>
                      <a:gd name="connsiteY18" fmla="*/ 64775 h 117657"/>
                      <a:gd name="connsiteX19" fmla="*/ 70781 w 123573"/>
                      <a:gd name="connsiteY19" fmla="*/ 104234 h 11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573" h="117657">
                        <a:moveTo>
                          <a:pt x="18347" y="59549"/>
                        </a:moveTo>
                        <a:lnTo>
                          <a:pt x="4677" y="59549"/>
                        </a:lnTo>
                        <a:lnTo>
                          <a:pt x="180" y="59549"/>
                        </a:lnTo>
                        <a:cubicBezTo>
                          <a:pt x="90" y="61171"/>
                          <a:pt x="0" y="62883"/>
                          <a:pt x="0" y="64595"/>
                        </a:cubicBezTo>
                        <a:cubicBezTo>
                          <a:pt x="0" y="67387"/>
                          <a:pt x="180" y="70180"/>
                          <a:pt x="540" y="72973"/>
                        </a:cubicBezTo>
                        <a:lnTo>
                          <a:pt x="18797" y="72973"/>
                        </a:lnTo>
                        <a:cubicBezTo>
                          <a:pt x="22664" y="98198"/>
                          <a:pt x="44609" y="117658"/>
                          <a:pt x="70870" y="117658"/>
                        </a:cubicBezTo>
                        <a:cubicBezTo>
                          <a:pt x="99920" y="117658"/>
                          <a:pt x="123574" y="93964"/>
                          <a:pt x="123574" y="64865"/>
                        </a:cubicBezTo>
                        <a:cubicBezTo>
                          <a:pt x="123574" y="35766"/>
                          <a:pt x="99920" y="12072"/>
                          <a:pt x="70870" y="12072"/>
                        </a:cubicBezTo>
                        <a:cubicBezTo>
                          <a:pt x="63855" y="12072"/>
                          <a:pt x="57110" y="13514"/>
                          <a:pt x="50994" y="16036"/>
                        </a:cubicBezTo>
                        <a:lnTo>
                          <a:pt x="44159" y="4234"/>
                        </a:lnTo>
                        <a:lnTo>
                          <a:pt x="41731" y="0"/>
                        </a:lnTo>
                        <a:cubicBezTo>
                          <a:pt x="37684" y="1802"/>
                          <a:pt x="33816" y="4054"/>
                          <a:pt x="30129" y="6667"/>
                        </a:cubicBezTo>
                        <a:lnTo>
                          <a:pt x="39392" y="22703"/>
                        </a:lnTo>
                        <a:cubicBezTo>
                          <a:pt x="27791" y="31171"/>
                          <a:pt x="19876" y="44414"/>
                          <a:pt x="18347" y="59549"/>
                        </a:cubicBezTo>
                        <a:close/>
                        <a:moveTo>
                          <a:pt x="70781" y="104234"/>
                        </a:moveTo>
                        <a:cubicBezTo>
                          <a:pt x="49106" y="104234"/>
                          <a:pt x="31388" y="86576"/>
                          <a:pt x="31388" y="64775"/>
                        </a:cubicBezTo>
                        <a:cubicBezTo>
                          <a:pt x="31388" y="42973"/>
                          <a:pt x="49016" y="25315"/>
                          <a:pt x="70781" y="25315"/>
                        </a:cubicBezTo>
                        <a:cubicBezTo>
                          <a:pt x="92545" y="25315"/>
                          <a:pt x="110173" y="42973"/>
                          <a:pt x="110173" y="64775"/>
                        </a:cubicBezTo>
                        <a:cubicBezTo>
                          <a:pt x="110173" y="86576"/>
                          <a:pt x="92545" y="104234"/>
                          <a:pt x="70781" y="104234"/>
                        </a:cubicBezTo>
                        <a:close/>
                      </a:path>
                    </a:pathLst>
                  </a:custGeom>
                  <a:solidFill>
                    <a:srgbClr val="F1EEEC"/>
                  </a:solidFill>
                  <a:ln w="3175" cap="flat" cmpd="sng" algn="ctr">
                    <a:noFill/>
                    <a:prstDash val="solid"/>
                  </a:ln>
                  <a:effectLst/>
                </p:spPr>
                <p:txBody>
                  <a:bodyPr rtlCol="0" anchor="ctr"/>
                  <a:lstStyle/>
                  <a:p>
                    <a:pPr marL="0" marR="0" lvl="0" indent="0" defTabSz="34244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312D2A"/>
                      </a:solidFill>
                      <a:effectLst/>
                      <a:uLnTx/>
                      <a:uFillTx/>
                    </a:endParaRPr>
                  </a:p>
                </p:txBody>
              </p:sp>
            </p:grpSp>
          </p:grpSp>
          <p:grpSp>
            <p:nvGrpSpPr>
              <p:cNvPr id="156" name="Group 179">
                <a:extLst>
                  <a:ext uri="{FF2B5EF4-FFF2-40B4-BE49-F238E27FC236}">
                    <a16:creationId xmlns:a16="http://schemas.microsoft.com/office/drawing/2014/main" id="{B7D39055-AB51-4BA0-311B-D2920D62B2CA}"/>
                  </a:ext>
                </a:extLst>
              </p:cNvPr>
              <p:cNvGrpSpPr/>
              <p:nvPr/>
            </p:nvGrpSpPr>
            <p:grpSpPr>
              <a:xfrm>
                <a:off x="4794366" y="2590167"/>
                <a:ext cx="999229" cy="556403"/>
                <a:chOff x="12417765" y="7790564"/>
                <a:chExt cx="2665302" cy="1484128"/>
              </a:xfrm>
            </p:grpSpPr>
            <p:sp>
              <p:nvSpPr>
                <p:cNvPr id="223" name="Rounded Rectangle 131">
                  <a:extLst>
                    <a:ext uri="{FF2B5EF4-FFF2-40B4-BE49-F238E27FC236}">
                      <a16:creationId xmlns:a16="http://schemas.microsoft.com/office/drawing/2014/main" id="{9B263008-5056-4A91-AD81-E24D09BCF6D0}"/>
                    </a:ext>
                  </a:extLst>
                </p:cNvPr>
                <p:cNvSpPr/>
                <p:nvPr/>
              </p:nvSpPr>
              <p:spPr>
                <a:xfrm>
                  <a:off x="12417765"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a:ln>
                        <a:noFill/>
                      </a:ln>
                      <a:solidFill>
                        <a:srgbClr val="FCFBFA"/>
                      </a:solidFill>
                      <a:effectLst/>
                      <a:uLnTx/>
                      <a:uFillTx/>
                      <a:latin typeface="Oracle Sans" panose="020B0503020204020204" pitchFamily="34" charset="0"/>
                      <a:cs typeface="Oracle Sans" panose="020B0503020204020204" pitchFamily="34" charset="0"/>
                    </a:rPr>
                    <a:t>ML in Oracle Database</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pic>
              <p:nvPicPr>
                <p:cNvPr id="224" name="Picture Placeholder 88">
                  <a:extLst>
                    <a:ext uri="{FF2B5EF4-FFF2-40B4-BE49-F238E27FC236}">
                      <a16:creationId xmlns:a16="http://schemas.microsoft.com/office/drawing/2014/main" id="{872FD990-4CED-1A9D-8D51-15D00B30FF9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3139655" y="7790564"/>
                  <a:ext cx="1221522" cy="1221514"/>
                </a:xfrm>
                <a:prstGeom prst="rect">
                  <a:avLst/>
                </a:prstGeom>
              </p:spPr>
            </p:pic>
          </p:grpSp>
          <p:grpSp>
            <p:nvGrpSpPr>
              <p:cNvPr id="157" name="Group 182">
                <a:extLst>
                  <a:ext uri="{FF2B5EF4-FFF2-40B4-BE49-F238E27FC236}">
                    <a16:creationId xmlns:a16="http://schemas.microsoft.com/office/drawing/2014/main" id="{B17D3EAD-FC0F-8897-8E0E-539FB32539A1}"/>
                  </a:ext>
                </a:extLst>
              </p:cNvPr>
              <p:cNvGrpSpPr/>
              <p:nvPr/>
            </p:nvGrpSpPr>
            <p:grpSpPr>
              <a:xfrm>
                <a:off x="518729" y="2632353"/>
                <a:ext cx="999229" cy="514217"/>
                <a:chOff x="1013097" y="7903092"/>
                <a:chExt cx="2665302" cy="1371600"/>
              </a:xfrm>
            </p:grpSpPr>
            <p:sp>
              <p:nvSpPr>
                <p:cNvPr id="220" name="Rounded Rectangle 133">
                  <a:extLst>
                    <a:ext uri="{FF2B5EF4-FFF2-40B4-BE49-F238E27FC236}">
                      <a16:creationId xmlns:a16="http://schemas.microsoft.com/office/drawing/2014/main" id="{BF6476A1-3E68-B6A2-7314-0A4DD78F417D}"/>
                    </a:ext>
                  </a:extLst>
                </p:cNvPr>
                <p:cNvSpPr/>
                <p:nvPr/>
              </p:nvSpPr>
              <p:spPr>
                <a:xfrm>
                  <a:off x="1013097"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Oracle 23ai </a:t>
                  </a:r>
                </a:p>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AI Vector Search</a:t>
                  </a:r>
                </a:p>
              </p:txBody>
            </p:sp>
            <p:sp>
              <p:nvSpPr>
                <p:cNvPr id="221" name="Graphic 2">
                  <a:extLst>
                    <a:ext uri="{FF2B5EF4-FFF2-40B4-BE49-F238E27FC236}">
                      <a16:creationId xmlns:a16="http://schemas.microsoft.com/office/drawing/2014/main" id="{131FF400-92B6-BBAA-D9F0-E720E2E082B1}"/>
                    </a:ext>
                  </a:extLst>
                </p:cNvPr>
                <p:cNvSpPr>
                  <a:spLocks noChangeAspect="1"/>
                </p:cNvSpPr>
                <p:nvPr/>
              </p:nvSpPr>
              <p:spPr>
                <a:xfrm>
                  <a:off x="1982367" y="8027306"/>
                  <a:ext cx="726763" cy="619695"/>
                </a:xfrm>
                <a:custGeom>
                  <a:avLst/>
                  <a:gdLst>
                    <a:gd name="connsiteX0" fmla="*/ 2141776 w 2942688"/>
                    <a:gd name="connsiteY0" fmla="*/ 2200512 h 2509167"/>
                    <a:gd name="connsiteX1" fmla="*/ 1870432 w 2942688"/>
                    <a:gd name="connsiteY1" fmla="*/ 2329504 h 2509167"/>
                    <a:gd name="connsiteX2" fmla="*/ 1130227 w 2942688"/>
                    <a:gd name="connsiteY2" fmla="*/ 2402664 h 2509167"/>
                    <a:gd name="connsiteX3" fmla="*/ 390036 w 2942688"/>
                    <a:gd name="connsiteY3" fmla="*/ 2329504 h 2509167"/>
                    <a:gd name="connsiteX4" fmla="*/ 118678 w 2942688"/>
                    <a:gd name="connsiteY4" fmla="*/ 2200512 h 2509167"/>
                    <a:gd name="connsiteX5" fmla="*/ 118678 w 2942688"/>
                    <a:gd name="connsiteY5" fmla="*/ 1725439 h 2509167"/>
                    <a:gd name="connsiteX6" fmla="*/ 365561 w 2942688"/>
                    <a:gd name="connsiteY6" fmla="*/ 1815282 h 2509167"/>
                    <a:gd name="connsiteX7" fmla="*/ 368281 w 2942688"/>
                    <a:gd name="connsiteY7" fmla="*/ 1815900 h 2509167"/>
                    <a:gd name="connsiteX8" fmla="*/ 368281 w 2942688"/>
                    <a:gd name="connsiteY8" fmla="*/ 1707704 h 2509167"/>
                    <a:gd name="connsiteX9" fmla="*/ 118678 w 2942688"/>
                    <a:gd name="connsiteY9" fmla="*/ 1584084 h 2509167"/>
                    <a:gd name="connsiteX10" fmla="*/ 118678 w 2942688"/>
                    <a:gd name="connsiteY10" fmla="*/ 1118128 h 2509167"/>
                    <a:gd name="connsiteX11" fmla="*/ 365561 w 2942688"/>
                    <a:gd name="connsiteY11" fmla="*/ 1207985 h 2509167"/>
                    <a:gd name="connsiteX12" fmla="*/ 368281 w 2942688"/>
                    <a:gd name="connsiteY12" fmla="*/ 1208602 h 2509167"/>
                    <a:gd name="connsiteX13" fmla="*/ 368281 w 2942688"/>
                    <a:gd name="connsiteY13" fmla="*/ 1100393 h 2509167"/>
                    <a:gd name="connsiteX14" fmla="*/ 118678 w 2942688"/>
                    <a:gd name="connsiteY14" fmla="*/ 976761 h 2509167"/>
                    <a:gd name="connsiteX15" fmla="*/ 118678 w 2942688"/>
                    <a:gd name="connsiteY15" fmla="*/ 473443 h 2509167"/>
                    <a:gd name="connsiteX16" fmla="*/ 365207 w 2942688"/>
                    <a:gd name="connsiteY16" fmla="*/ 565664 h 2509167"/>
                    <a:gd name="connsiteX17" fmla="*/ 1130227 w 2942688"/>
                    <a:gd name="connsiteY17" fmla="*/ 644158 h 2509167"/>
                    <a:gd name="connsiteX18" fmla="*/ 1895247 w 2942688"/>
                    <a:gd name="connsiteY18" fmla="*/ 565664 h 2509167"/>
                    <a:gd name="connsiteX19" fmla="*/ 2141776 w 2942688"/>
                    <a:gd name="connsiteY19" fmla="*/ 473456 h 2509167"/>
                    <a:gd name="connsiteX20" fmla="*/ 2141776 w 2942688"/>
                    <a:gd name="connsiteY20" fmla="*/ 932252 h 2509167"/>
                    <a:gd name="connsiteX21" fmla="*/ 2246872 w 2942688"/>
                    <a:gd name="connsiteY21" fmla="*/ 932252 h 2509167"/>
                    <a:gd name="connsiteX22" fmla="*/ 2246872 w 2942688"/>
                    <a:gd name="connsiteY22" fmla="*/ 328870 h 2509167"/>
                    <a:gd name="connsiteX23" fmla="*/ 1895247 w 2942688"/>
                    <a:gd name="connsiteY23" fmla="*/ 92075 h 2509167"/>
                    <a:gd name="connsiteX24" fmla="*/ 1130227 w 2942688"/>
                    <a:gd name="connsiteY24" fmla="*/ 13582 h 2509167"/>
                    <a:gd name="connsiteX25" fmla="*/ 365207 w 2942688"/>
                    <a:gd name="connsiteY25" fmla="*/ 92075 h 2509167"/>
                    <a:gd name="connsiteX26" fmla="*/ 13582 w 2942688"/>
                    <a:gd name="connsiteY26" fmla="*/ 328870 h 2509167"/>
                    <a:gd name="connsiteX27" fmla="*/ 13582 w 2942688"/>
                    <a:gd name="connsiteY27" fmla="*/ 2200512 h 2509167"/>
                    <a:gd name="connsiteX28" fmla="*/ 365561 w 2942688"/>
                    <a:gd name="connsiteY28" fmla="*/ 2431723 h 2509167"/>
                    <a:gd name="connsiteX29" fmla="*/ 1130227 w 2942688"/>
                    <a:gd name="connsiteY29" fmla="*/ 2507773 h 2509167"/>
                    <a:gd name="connsiteX30" fmla="*/ 1894893 w 2942688"/>
                    <a:gd name="connsiteY30" fmla="*/ 2431723 h 2509167"/>
                    <a:gd name="connsiteX31" fmla="*/ 2246872 w 2942688"/>
                    <a:gd name="connsiteY31" fmla="*/ 2200512 h 2509167"/>
                    <a:gd name="connsiteX32" fmla="*/ 2246872 w 2942688"/>
                    <a:gd name="connsiteY32" fmla="*/ 2009487 h 2509167"/>
                    <a:gd name="connsiteX33" fmla="*/ 2141776 w 2942688"/>
                    <a:gd name="connsiteY33" fmla="*/ 2009487 h 2509167"/>
                    <a:gd name="connsiteX34" fmla="*/ 2141776 w 2942688"/>
                    <a:gd name="connsiteY34" fmla="*/ 2200512 h 2509167"/>
                    <a:gd name="connsiteX35" fmla="*/ 390390 w 2942688"/>
                    <a:gd name="connsiteY35" fmla="*/ 194110 h 2509167"/>
                    <a:gd name="connsiteX36" fmla="*/ 1130227 w 2942688"/>
                    <a:gd name="connsiteY36" fmla="*/ 118691 h 2509167"/>
                    <a:gd name="connsiteX37" fmla="*/ 1870064 w 2942688"/>
                    <a:gd name="connsiteY37" fmla="*/ 194110 h 2509167"/>
                    <a:gd name="connsiteX38" fmla="*/ 2141776 w 2942688"/>
                    <a:gd name="connsiteY38" fmla="*/ 328883 h 2509167"/>
                    <a:gd name="connsiteX39" fmla="*/ 1870064 w 2942688"/>
                    <a:gd name="connsiteY39" fmla="*/ 463656 h 2509167"/>
                    <a:gd name="connsiteX40" fmla="*/ 1130227 w 2942688"/>
                    <a:gd name="connsiteY40" fmla="*/ 539075 h 2509167"/>
                    <a:gd name="connsiteX41" fmla="*/ 390390 w 2942688"/>
                    <a:gd name="connsiteY41" fmla="*/ 463656 h 2509167"/>
                    <a:gd name="connsiteX42" fmla="*/ 118678 w 2942688"/>
                    <a:gd name="connsiteY42" fmla="*/ 328883 h 2509167"/>
                    <a:gd name="connsiteX43" fmla="*/ 390390 w 2942688"/>
                    <a:gd name="connsiteY43" fmla="*/ 194110 h 2509167"/>
                    <a:gd name="connsiteX44" fmla="*/ 2479240 w 2942688"/>
                    <a:gd name="connsiteY44" fmla="*/ 1011074 h 2509167"/>
                    <a:gd name="connsiteX45" fmla="*/ 447103 w 2942688"/>
                    <a:gd name="connsiteY45" fmla="*/ 1011074 h 2509167"/>
                    <a:gd name="connsiteX46" fmla="*/ 447103 w 2942688"/>
                    <a:gd name="connsiteY46" fmla="*/ 1930665 h 2509167"/>
                    <a:gd name="connsiteX47" fmla="*/ 2479240 w 2942688"/>
                    <a:gd name="connsiteY47" fmla="*/ 1930665 h 2509167"/>
                    <a:gd name="connsiteX48" fmla="*/ 2939035 w 2942688"/>
                    <a:gd name="connsiteY48" fmla="*/ 1470870 h 2509167"/>
                    <a:gd name="connsiteX49" fmla="*/ 2479240 w 2942688"/>
                    <a:gd name="connsiteY49" fmla="*/ 1011074 h 2509167"/>
                    <a:gd name="connsiteX50" fmla="*/ 2435704 w 2942688"/>
                    <a:gd name="connsiteY50" fmla="*/ 1825569 h 2509167"/>
                    <a:gd name="connsiteX51" fmla="*/ 552199 w 2942688"/>
                    <a:gd name="connsiteY51" fmla="*/ 1825569 h 2509167"/>
                    <a:gd name="connsiteX52" fmla="*/ 552199 w 2942688"/>
                    <a:gd name="connsiteY52" fmla="*/ 1116171 h 2509167"/>
                    <a:gd name="connsiteX53" fmla="*/ 2435704 w 2942688"/>
                    <a:gd name="connsiteY53" fmla="*/ 1116171 h 2509167"/>
                    <a:gd name="connsiteX54" fmla="*/ 2790403 w 2942688"/>
                    <a:gd name="connsiteY54" fmla="*/ 1470870 h 2509167"/>
                    <a:gd name="connsiteX55" fmla="*/ 2435704 w 2942688"/>
                    <a:gd name="connsiteY55" fmla="*/ 1825569 h 2509167"/>
                    <a:gd name="connsiteX56" fmla="*/ 742896 w 2942688"/>
                    <a:gd name="connsiteY56" fmla="*/ 1287096 h 2509167"/>
                    <a:gd name="connsiteX57" fmla="*/ 993221 w 2942688"/>
                    <a:gd name="connsiteY57" fmla="*/ 1287096 h 2509167"/>
                    <a:gd name="connsiteX58" fmla="*/ 993221 w 2942688"/>
                    <a:gd name="connsiteY58" fmla="*/ 1337647 h 2509167"/>
                    <a:gd name="connsiteX59" fmla="*/ 871218 w 2942688"/>
                    <a:gd name="connsiteY59" fmla="*/ 1635621 h 2509167"/>
                    <a:gd name="connsiteX60" fmla="*/ 788586 w 2942688"/>
                    <a:gd name="connsiteY60" fmla="*/ 1635621 h 2509167"/>
                    <a:gd name="connsiteX61" fmla="*/ 913992 w 2942688"/>
                    <a:gd name="connsiteY61" fmla="*/ 1350285 h 2509167"/>
                    <a:gd name="connsiteX62" fmla="*/ 808515 w 2942688"/>
                    <a:gd name="connsiteY62" fmla="*/ 1350285 h 2509167"/>
                    <a:gd name="connsiteX63" fmla="*/ 787614 w 2942688"/>
                    <a:gd name="connsiteY63" fmla="*/ 1404738 h 2509167"/>
                    <a:gd name="connsiteX64" fmla="*/ 742896 w 2942688"/>
                    <a:gd name="connsiteY64" fmla="*/ 1404738 h 2509167"/>
                    <a:gd name="connsiteX65" fmla="*/ 742896 w 2942688"/>
                    <a:gd name="connsiteY65" fmla="*/ 1287109 h 2509167"/>
                    <a:gd name="connsiteX66" fmla="*/ 1322277 w 2942688"/>
                    <a:gd name="connsiteY66" fmla="*/ 1287096 h 2509167"/>
                    <a:gd name="connsiteX67" fmla="*/ 1376231 w 2942688"/>
                    <a:gd name="connsiteY67" fmla="*/ 1287096 h 2509167"/>
                    <a:gd name="connsiteX68" fmla="*/ 1376231 w 2942688"/>
                    <a:gd name="connsiteY68" fmla="*/ 1635608 h 2509167"/>
                    <a:gd name="connsiteX69" fmla="*/ 1299918 w 2942688"/>
                    <a:gd name="connsiteY69" fmla="*/ 1635608 h 2509167"/>
                    <a:gd name="connsiteX70" fmla="*/ 1299918 w 2942688"/>
                    <a:gd name="connsiteY70" fmla="*/ 1377991 h 2509167"/>
                    <a:gd name="connsiteX71" fmla="*/ 1219230 w 2942688"/>
                    <a:gd name="connsiteY71" fmla="*/ 1405211 h 2509167"/>
                    <a:gd name="connsiteX72" fmla="*/ 1219230 w 2942688"/>
                    <a:gd name="connsiteY72" fmla="*/ 1360493 h 2509167"/>
                    <a:gd name="connsiteX73" fmla="*/ 1322277 w 2942688"/>
                    <a:gd name="connsiteY73" fmla="*/ 1287096 h 2509167"/>
                    <a:gd name="connsiteX74" fmla="*/ 1855495 w 2942688"/>
                    <a:gd name="connsiteY74" fmla="*/ 1287096 h 2509167"/>
                    <a:gd name="connsiteX75" fmla="*/ 1787918 w 2942688"/>
                    <a:gd name="connsiteY75" fmla="*/ 1287096 h 2509167"/>
                    <a:gd name="connsiteX76" fmla="*/ 1620710 w 2942688"/>
                    <a:gd name="connsiteY76" fmla="*/ 1511174 h 2509167"/>
                    <a:gd name="connsiteX77" fmla="*/ 1620710 w 2942688"/>
                    <a:gd name="connsiteY77" fmla="*/ 1569502 h 2509167"/>
                    <a:gd name="connsiteX78" fmla="*/ 1783556 w 2942688"/>
                    <a:gd name="connsiteY78" fmla="*/ 1569502 h 2509167"/>
                    <a:gd name="connsiteX79" fmla="*/ 1783556 w 2942688"/>
                    <a:gd name="connsiteY79" fmla="*/ 1635608 h 2509167"/>
                    <a:gd name="connsiteX80" fmla="*/ 1855495 w 2942688"/>
                    <a:gd name="connsiteY80" fmla="*/ 1635608 h 2509167"/>
                    <a:gd name="connsiteX81" fmla="*/ 1855495 w 2942688"/>
                    <a:gd name="connsiteY81" fmla="*/ 1569502 h 2509167"/>
                    <a:gd name="connsiteX82" fmla="*/ 1904102 w 2942688"/>
                    <a:gd name="connsiteY82" fmla="*/ 1569502 h 2509167"/>
                    <a:gd name="connsiteX83" fmla="*/ 1904102 w 2942688"/>
                    <a:gd name="connsiteY83" fmla="*/ 1506313 h 2509167"/>
                    <a:gd name="connsiteX84" fmla="*/ 1855495 w 2942688"/>
                    <a:gd name="connsiteY84" fmla="*/ 1506313 h 2509167"/>
                    <a:gd name="connsiteX85" fmla="*/ 1855495 w 2942688"/>
                    <a:gd name="connsiteY85" fmla="*/ 1287083 h 2509167"/>
                    <a:gd name="connsiteX86" fmla="*/ 1785501 w 2942688"/>
                    <a:gd name="connsiteY86" fmla="*/ 1487843 h 2509167"/>
                    <a:gd name="connsiteX87" fmla="*/ 1784043 w 2942688"/>
                    <a:gd name="connsiteY87" fmla="*/ 1506313 h 2509167"/>
                    <a:gd name="connsiteX88" fmla="*/ 1698981 w 2942688"/>
                    <a:gd name="connsiteY88" fmla="*/ 1506313 h 2509167"/>
                    <a:gd name="connsiteX89" fmla="*/ 1785501 w 2942688"/>
                    <a:gd name="connsiteY89" fmla="*/ 1387712 h 2509167"/>
                    <a:gd name="connsiteX90" fmla="*/ 1785501 w 2942688"/>
                    <a:gd name="connsiteY90" fmla="*/ 1487843 h 2509167"/>
                    <a:gd name="connsiteX91" fmla="*/ 2272043 w 2942688"/>
                    <a:gd name="connsiteY91" fmla="*/ 1280777 h 2509167"/>
                    <a:gd name="connsiteX92" fmla="*/ 2203993 w 2942688"/>
                    <a:gd name="connsiteY92" fmla="*/ 1296331 h 2509167"/>
                    <a:gd name="connsiteX93" fmla="*/ 2159038 w 2942688"/>
                    <a:gd name="connsiteY93" fmla="*/ 1340327 h 2509167"/>
                    <a:gd name="connsiteX94" fmla="*/ 2143235 w 2942688"/>
                    <a:gd name="connsiteY94" fmla="*/ 1407155 h 2509167"/>
                    <a:gd name="connsiteX95" fmla="*/ 2171926 w 2942688"/>
                    <a:gd name="connsiteY95" fmla="*/ 1491731 h 2509167"/>
                    <a:gd name="connsiteX96" fmla="*/ 2250183 w 2942688"/>
                    <a:gd name="connsiteY96" fmla="*/ 1522840 h 2509167"/>
                    <a:gd name="connsiteX97" fmla="*/ 2294415 w 2942688"/>
                    <a:gd name="connsiteY97" fmla="*/ 1511647 h 2509167"/>
                    <a:gd name="connsiteX98" fmla="*/ 2269613 w 2942688"/>
                    <a:gd name="connsiteY98" fmla="*/ 1548588 h 2509167"/>
                    <a:gd name="connsiteX99" fmla="*/ 2206923 w 2942688"/>
                    <a:gd name="connsiteY99" fmla="*/ 1635595 h 2509167"/>
                    <a:gd name="connsiteX100" fmla="*/ 2287610 w 2942688"/>
                    <a:gd name="connsiteY100" fmla="*/ 1635595 h 2509167"/>
                    <a:gd name="connsiteX101" fmla="*/ 2344480 w 2942688"/>
                    <a:gd name="connsiteY101" fmla="*/ 1556365 h 2509167"/>
                    <a:gd name="connsiteX102" fmla="*/ 2386282 w 2942688"/>
                    <a:gd name="connsiteY102" fmla="*/ 1480302 h 2509167"/>
                    <a:gd name="connsiteX103" fmla="*/ 2400864 w 2942688"/>
                    <a:gd name="connsiteY103" fmla="*/ 1409086 h 2509167"/>
                    <a:gd name="connsiteX104" fmla="*/ 2366826 w 2942688"/>
                    <a:gd name="connsiteY104" fmla="*/ 1314552 h 2509167"/>
                    <a:gd name="connsiteX105" fmla="*/ 2272043 w 2942688"/>
                    <a:gd name="connsiteY105" fmla="*/ 1280777 h 2509167"/>
                    <a:gd name="connsiteX106" fmla="*/ 2326982 w 2942688"/>
                    <a:gd name="connsiteY106" fmla="*/ 1430486 h 2509167"/>
                    <a:gd name="connsiteX107" fmla="*/ 2267195 w 2942688"/>
                    <a:gd name="connsiteY107" fmla="*/ 1467428 h 2509167"/>
                    <a:gd name="connsiteX108" fmla="*/ 2229269 w 2942688"/>
                    <a:gd name="connsiteY108" fmla="*/ 1450652 h 2509167"/>
                    <a:gd name="connsiteX109" fmla="*/ 2215186 w 2942688"/>
                    <a:gd name="connsiteY109" fmla="*/ 1405697 h 2509167"/>
                    <a:gd name="connsiteX110" fmla="*/ 2230491 w 2942688"/>
                    <a:gd name="connsiteY110" fmla="*/ 1358062 h 2509167"/>
                    <a:gd name="connsiteX111" fmla="*/ 2272043 w 2942688"/>
                    <a:gd name="connsiteY111" fmla="*/ 1340564 h 2509167"/>
                    <a:gd name="connsiteX112" fmla="*/ 2313858 w 2942688"/>
                    <a:gd name="connsiteY112" fmla="*/ 1357576 h 2509167"/>
                    <a:gd name="connsiteX113" fmla="*/ 2328926 w 2942688"/>
                    <a:gd name="connsiteY113" fmla="*/ 1404725 h 2509167"/>
                    <a:gd name="connsiteX114" fmla="*/ 2326982 w 2942688"/>
                    <a:gd name="connsiteY114" fmla="*/ 1430486 h 250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42688" h="2509167">
                      <a:moveTo>
                        <a:pt x="2141776" y="2200512"/>
                      </a:moveTo>
                      <a:cubicBezTo>
                        <a:pt x="2141776" y="2217130"/>
                        <a:pt x="2091921" y="2276496"/>
                        <a:pt x="1870432" y="2329504"/>
                      </a:cubicBezTo>
                      <a:cubicBezTo>
                        <a:pt x="1673337" y="2376692"/>
                        <a:pt x="1410466" y="2402664"/>
                        <a:pt x="1130227" y="2402664"/>
                      </a:cubicBezTo>
                      <a:cubicBezTo>
                        <a:pt x="849989" y="2402664"/>
                        <a:pt x="587130" y="2376679"/>
                        <a:pt x="390036" y="2329504"/>
                      </a:cubicBezTo>
                      <a:cubicBezTo>
                        <a:pt x="168533" y="2276496"/>
                        <a:pt x="118678" y="2217117"/>
                        <a:pt x="118678" y="2200512"/>
                      </a:cubicBezTo>
                      <a:lnTo>
                        <a:pt x="118678" y="1725439"/>
                      </a:lnTo>
                      <a:cubicBezTo>
                        <a:pt x="176980" y="1759779"/>
                        <a:pt x="259191" y="1789823"/>
                        <a:pt x="365561" y="1815282"/>
                      </a:cubicBezTo>
                      <a:cubicBezTo>
                        <a:pt x="366455" y="1815493"/>
                        <a:pt x="367388" y="1815690"/>
                        <a:pt x="368281" y="1815900"/>
                      </a:cubicBezTo>
                      <a:lnTo>
                        <a:pt x="368281" y="1707704"/>
                      </a:lnTo>
                      <a:cubicBezTo>
                        <a:pt x="165262" y="1656114"/>
                        <a:pt x="118678" y="1600138"/>
                        <a:pt x="118678" y="1584084"/>
                      </a:cubicBezTo>
                      <a:lnTo>
                        <a:pt x="118678" y="1118128"/>
                      </a:lnTo>
                      <a:cubicBezTo>
                        <a:pt x="176980" y="1152468"/>
                        <a:pt x="259191" y="1182525"/>
                        <a:pt x="365561" y="1207985"/>
                      </a:cubicBezTo>
                      <a:cubicBezTo>
                        <a:pt x="366455" y="1208195"/>
                        <a:pt x="367388" y="1208392"/>
                        <a:pt x="368281" y="1208602"/>
                      </a:cubicBezTo>
                      <a:lnTo>
                        <a:pt x="368281" y="1100393"/>
                      </a:lnTo>
                      <a:cubicBezTo>
                        <a:pt x="165262" y="1048791"/>
                        <a:pt x="118678" y="992814"/>
                        <a:pt x="118678" y="976761"/>
                      </a:cubicBezTo>
                      <a:lnTo>
                        <a:pt x="118678" y="473443"/>
                      </a:lnTo>
                      <a:cubicBezTo>
                        <a:pt x="176914" y="508597"/>
                        <a:pt x="259007" y="539443"/>
                        <a:pt x="365207" y="565664"/>
                      </a:cubicBezTo>
                      <a:cubicBezTo>
                        <a:pt x="570197" y="616281"/>
                        <a:pt x="841883" y="644158"/>
                        <a:pt x="1130227" y="644158"/>
                      </a:cubicBezTo>
                      <a:cubicBezTo>
                        <a:pt x="1418571" y="644158"/>
                        <a:pt x="1690271" y="616281"/>
                        <a:pt x="1895247" y="565664"/>
                      </a:cubicBezTo>
                      <a:cubicBezTo>
                        <a:pt x="2001447" y="539443"/>
                        <a:pt x="2083540" y="508610"/>
                        <a:pt x="2141776" y="473456"/>
                      </a:cubicBezTo>
                      <a:lnTo>
                        <a:pt x="2141776" y="932252"/>
                      </a:lnTo>
                      <a:lnTo>
                        <a:pt x="2246872" y="932252"/>
                      </a:lnTo>
                      <a:lnTo>
                        <a:pt x="2246872" y="328870"/>
                      </a:lnTo>
                      <a:cubicBezTo>
                        <a:pt x="2246872" y="229344"/>
                        <a:pt x="2128574" y="149668"/>
                        <a:pt x="1895247" y="92075"/>
                      </a:cubicBezTo>
                      <a:cubicBezTo>
                        <a:pt x="1690258" y="41458"/>
                        <a:pt x="1418584" y="13582"/>
                        <a:pt x="1130227" y="13582"/>
                      </a:cubicBezTo>
                      <a:cubicBezTo>
                        <a:pt x="841870" y="13582"/>
                        <a:pt x="570184" y="41458"/>
                        <a:pt x="365207" y="92075"/>
                      </a:cubicBezTo>
                      <a:cubicBezTo>
                        <a:pt x="131894" y="149681"/>
                        <a:pt x="13582" y="229357"/>
                        <a:pt x="13582" y="328870"/>
                      </a:cubicBezTo>
                      <a:lnTo>
                        <a:pt x="13582" y="2200512"/>
                      </a:lnTo>
                      <a:cubicBezTo>
                        <a:pt x="13582" y="2298028"/>
                        <a:pt x="132012" y="2375825"/>
                        <a:pt x="365561" y="2431723"/>
                      </a:cubicBezTo>
                      <a:cubicBezTo>
                        <a:pt x="570433" y="2480764"/>
                        <a:pt x="841988" y="2507773"/>
                        <a:pt x="1130227" y="2507773"/>
                      </a:cubicBezTo>
                      <a:cubicBezTo>
                        <a:pt x="1418466" y="2507773"/>
                        <a:pt x="1690021" y="2480764"/>
                        <a:pt x="1894893" y="2431723"/>
                      </a:cubicBezTo>
                      <a:cubicBezTo>
                        <a:pt x="2128442" y="2375825"/>
                        <a:pt x="2246872" y="2298028"/>
                        <a:pt x="2246872" y="2200512"/>
                      </a:cubicBezTo>
                      <a:lnTo>
                        <a:pt x="2246872" y="2009487"/>
                      </a:lnTo>
                      <a:lnTo>
                        <a:pt x="2141776" y="2009487"/>
                      </a:lnTo>
                      <a:lnTo>
                        <a:pt x="2141776" y="2200512"/>
                      </a:lnTo>
                      <a:close/>
                      <a:moveTo>
                        <a:pt x="390390" y="194110"/>
                      </a:moveTo>
                      <a:cubicBezTo>
                        <a:pt x="587380" y="145477"/>
                        <a:pt x="850120" y="118691"/>
                        <a:pt x="1130227" y="118691"/>
                      </a:cubicBezTo>
                      <a:cubicBezTo>
                        <a:pt x="1410334" y="118691"/>
                        <a:pt x="1673074" y="145477"/>
                        <a:pt x="1870064" y="194110"/>
                      </a:cubicBezTo>
                      <a:cubicBezTo>
                        <a:pt x="2092959" y="249141"/>
                        <a:pt x="2141776" y="310058"/>
                        <a:pt x="2141776" y="328883"/>
                      </a:cubicBezTo>
                      <a:cubicBezTo>
                        <a:pt x="2141776" y="347708"/>
                        <a:pt x="2092959" y="408611"/>
                        <a:pt x="1870064" y="463656"/>
                      </a:cubicBezTo>
                      <a:cubicBezTo>
                        <a:pt x="1673074" y="512289"/>
                        <a:pt x="1410334" y="539075"/>
                        <a:pt x="1130227" y="539075"/>
                      </a:cubicBezTo>
                      <a:cubicBezTo>
                        <a:pt x="850120" y="539075"/>
                        <a:pt x="587380" y="512289"/>
                        <a:pt x="390390" y="463656"/>
                      </a:cubicBezTo>
                      <a:cubicBezTo>
                        <a:pt x="167495" y="408625"/>
                        <a:pt x="118678" y="347708"/>
                        <a:pt x="118678" y="328883"/>
                      </a:cubicBezTo>
                      <a:cubicBezTo>
                        <a:pt x="118678" y="310058"/>
                        <a:pt x="167495" y="249154"/>
                        <a:pt x="390390" y="194110"/>
                      </a:cubicBezTo>
                      <a:close/>
                      <a:moveTo>
                        <a:pt x="2479240" y="1011074"/>
                      </a:moveTo>
                      <a:lnTo>
                        <a:pt x="447103" y="1011074"/>
                      </a:lnTo>
                      <a:lnTo>
                        <a:pt x="447103" y="1930665"/>
                      </a:lnTo>
                      <a:lnTo>
                        <a:pt x="2479240" y="1930665"/>
                      </a:lnTo>
                      <a:lnTo>
                        <a:pt x="2939035" y="1470870"/>
                      </a:lnTo>
                      <a:lnTo>
                        <a:pt x="2479240" y="1011074"/>
                      </a:lnTo>
                      <a:close/>
                      <a:moveTo>
                        <a:pt x="2435704" y="1825569"/>
                      </a:moveTo>
                      <a:lnTo>
                        <a:pt x="552199" y="1825569"/>
                      </a:lnTo>
                      <a:lnTo>
                        <a:pt x="552199" y="1116171"/>
                      </a:lnTo>
                      <a:lnTo>
                        <a:pt x="2435704" y="1116171"/>
                      </a:lnTo>
                      <a:lnTo>
                        <a:pt x="2790403" y="1470870"/>
                      </a:lnTo>
                      <a:lnTo>
                        <a:pt x="2435704" y="1825569"/>
                      </a:lnTo>
                      <a:close/>
                      <a:moveTo>
                        <a:pt x="742896" y="1287096"/>
                      </a:moveTo>
                      <a:lnTo>
                        <a:pt x="993221" y="1287096"/>
                      </a:lnTo>
                      <a:lnTo>
                        <a:pt x="993221" y="1337647"/>
                      </a:lnTo>
                      <a:lnTo>
                        <a:pt x="871218" y="1635621"/>
                      </a:lnTo>
                      <a:lnTo>
                        <a:pt x="788586" y="1635621"/>
                      </a:lnTo>
                      <a:lnTo>
                        <a:pt x="913992" y="1350285"/>
                      </a:lnTo>
                      <a:lnTo>
                        <a:pt x="808515" y="1350285"/>
                      </a:lnTo>
                      <a:lnTo>
                        <a:pt x="787614" y="1404738"/>
                      </a:lnTo>
                      <a:lnTo>
                        <a:pt x="742896" y="1404738"/>
                      </a:lnTo>
                      <a:lnTo>
                        <a:pt x="742896" y="1287109"/>
                      </a:lnTo>
                      <a:close/>
                      <a:moveTo>
                        <a:pt x="1322277" y="1287096"/>
                      </a:moveTo>
                      <a:lnTo>
                        <a:pt x="1376231" y="1287096"/>
                      </a:lnTo>
                      <a:lnTo>
                        <a:pt x="1376231" y="1635608"/>
                      </a:lnTo>
                      <a:lnTo>
                        <a:pt x="1299918" y="1635608"/>
                      </a:lnTo>
                      <a:lnTo>
                        <a:pt x="1299918" y="1377991"/>
                      </a:lnTo>
                      <a:lnTo>
                        <a:pt x="1219230" y="1405211"/>
                      </a:lnTo>
                      <a:lnTo>
                        <a:pt x="1219230" y="1360493"/>
                      </a:lnTo>
                      <a:lnTo>
                        <a:pt x="1322277" y="1287096"/>
                      </a:lnTo>
                      <a:close/>
                      <a:moveTo>
                        <a:pt x="1855495" y="1287096"/>
                      </a:moveTo>
                      <a:lnTo>
                        <a:pt x="1787918" y="1287096"/>
                      </a:lnTo>
                      <a:lnTo>
                        <a:pt x="1620710" y="1511174"/>
                      </a:lnTo>
                      <a:lnTo>
                        <a:pt x="1620710" y="1569502"/>
                      </a:lnTo>
                      <a:lnTo>
                        <a:pt x="1783556" y="1569502"/>
                      </a:lnTo>
                      <a:lnTo>
                        <a:pt x="1783556" y="1635608"/>
                      </a:lnTo>
                      <a:lnTo>
                        <a:pt x="1855495" y="1635608"/>
                      </a:lnTo>
                      <a:lnTo>
                        <a:pt x="1855495" y="1569502"/>
                      </a:lnTo>
                      <a:lnTo>
                        <a:pt x="1904102" y="1569502"/>
                      </a:lnTo>
                      <a:lnTo>
                        <a:pt x="1904102" y="1506313"/>
                      </a:lnTo>
                      <a:lnTo>
                        <a:pt x="1855495" y="1506313"/>
                      </a:lnTo>
                      <a:lnTo>
                        <a:pt x="1855495" y="1287083"/>
                      </a:lnTo>
                      <a:close/>
                      <a:moveTo>
                        <a:pt x="1785501" y="1487843"/>
                      </a:moveTo>
                      <a:lnTo>
                        <a:pt x="1784043" y="1506313"/>
                      </a:lnTo>
                      <a:lnTo>
                        <a:pt x="1698981" y="1506313"/>
                      </a:lnTo>
                      <a:lnTo>
                        <a:pt x="1785501" y="1387712"/>
                      </a:lnTo>
                      <a:lnTo>
                        <a:pt x="1785501" y="1487843"/>
                      </a:lnTo>
                      <a:close/>
                      <a:moveTo>
                        <a:pt x="2272043" y="1280777"/>
                      </a:moveTo>
                      <a:cubicBezTo>
                        <a:pt x="2246124" y="1280777"/>
                        <a:pt x="2223449" y="1285966"/>
                        <a:pt x="2203993" y="1296331"/>
                      </a:cubicBezTo>
                      <a:cubicBezTo>
                        <a:pt x="2184550" y="1306710"/>
                        <a:pt x="2169561" y="1321357"/>
                        <a:pt x="2159038" y="1340327"/>
                      </a:cubicBezTo>
                      <a:cubicBezTo>
                        <a:pt x="2148489" y="1359271"/>
                        <a:pt x="2143235" y="1381564"/>
                        <a:pt x="2143235" y="1407155"/>
                      </a:cubicBezTo>
                      <a:cubicBezTo>
                        <a:pt x="2143235" y="1442809"/>
                        <a:pt x="2152798" y="1471001"/>
                        <a:pt x="2171926" y="1491731"/>
                      </a:cubicBezTo>
                      <a:cubicBezTo>
                        <a:pt x="2191040" y="1512475"/>
                        <a:pt x="2217117" y="1522840"/>
                        <a:pt x="2250183" y="1522840"/>
                      </a:cubicBezTo>
                      <a:cubicBezTo>
                        <a:pt x="2266368" y="1522840"/>
                        <a:pt x="2281121" y="1519122"/>
                        <a:pt x="2294415" y="1511647"/>
                      </a:cubicBezTo>
                      <a:cubicBezTo>
                        <a:pt x="2287597" y="1522997"/>
                        <a:pt x="2279347" y="1535307"/>
                        <a:pt x="2269613" y="1548588"/>
                      </a:cubicBezTo>
                      <a:lnTo>
                        <a:pt x="2206923" y="1635595"/>
                      </a:lnTo>
                      <a:lnTo>
                        <a:pt x="2287610" y="1635595"/>
                      </a:lnTo>
                      <a:lnTo>
                        <a:pt x="2344480" y="1556365"/>
                      </a:lnTo>
                      <a:cubicBezTo>
                        <a:pt x="2362623" y="1531418"/>
                        <a:pt x="2376548" y="1506064"/>
                        <a:pt x="2386282" y="1480302"/>
                      </a:cubicBezTo>
                      <a:cubicBezTo>
                        <a:pt x="2396004" y="1454527"/>
                        <a:pt x="2400864" y="1430789"/>
                        <a:pt x="2400864" y="1409086"/>
                      </a:cubicBezTo>
                      <a:cubicBezTo>
                        <a:pt x="2400864" y="1368585"/>
                        <a:pt x="2389514" y="1337082"/>
                        <a:pt x="2366826" y="1314552"/>
                      </a:cubicBezTo>
                      <a:cubicBezTo>
                        <a:pt x="2344139" y="1292022"/>
                        <a:pt x="2312557" y="1280777"/>
                        <a:pt x="2272043" y="1280777"/>
                      </a:cubicBezTo>
                      <a:close/>
                      <a:moveTo>
                        <a:pt x="2326982" y="1430486"/>
                      </a:moveTo>
                      <a:cubicBezTo>
                        <a:pt x="2313687" y="1455118"/>
                        <a:pt x="2293758" y="1467428"/>
                        <a:pt x="2267195" y="1467428"/>
                      </a:cubicBezTo>
                      <a:cubicBezTo>
                        <a:pt x="2251313" y="1467428"/>
                        <a:pt x="2238662" y="1461831"/>
                        <a:pt x="2229269" y="1450652"/>
                      </a:cubicBezTo>
                      <a:cubicBezTo>
                        <a:pt x="2219876" y="1439472"/>
                        <a:pt x="2215186" y="1424496"/>
                        <a:pt x="2215186" y="1405697"/>
                      </a:cubicBezTo>
                      <a:cubicBezTo>
                        <a:pt x="2215186" y="1385610"/>
                        <a:pt x="2220296" y="1369728"/>
                        <a:pt x="2230491" y="1358062"/>
                      </a:cubicBezTo>
                      <a:cubicBezTo>
                        <a:pt x="2240685" y="1346383"/>
                        <a:pt x="2254544" y="1340564"/>
                        <a:pt x="2272043" y="1340564"/>
                      </a:cubicBezTo>
                      <a:cubicBezTo>
                        <a:pt x="2289870" y="1340564"/>
                        <a:pt x="2303808" y="1346239"/>
                        <a:pt x="2313858" y="1357576"/>
                      </a:cubicBezTo>
                      <a:cubicBezTo>
                        <a:pt x="2323908" y="1368913"/>
                        <a:pt x="2328926" y="1384638"/>
                        <a:pt x="2328926" y="1404725"/>
                      </a:cubicBezTo>
                      <a:cubicBezTo>
                        <a:pt x="2328926" y="1413474"/>
                        <a:pt x="2328256" y="1422052"/>
                        <a:pt x="2326982" y="1430486"/>
                      </a:cubicBezTo>
                      <a:close/>
                    </a:path>
                  </a:pathLst>
                </a:custGeom>
                <a:solidFill>
                  <a:srgbClr val="FFFFFF"/>
                </a:solidFill>
                <a:ln w="3175" cap="flat">
                  <a:solidFill>
                    <a:srgbClr val="353B3B">
                      <a:alpha val="37721"/>
                    </a:srgbClr>
                  </a:solidFill>
                  <a:prstDash val="solid"/>
                  <a:miter/>
                </a:ln>
              </p:spPr>
              <p:txBody>
                <a:bodyPr rtlCol="0" anchor="ctr"/>
                <a:lstStyle/>
                <a:p>
                  <a:pPr marL="0" marR="0" lvl="0" indent="0" defTabSz="337148"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FCFBFA"/>
                    </a:solidFill>
                    <a:effectLst/>
                    <a:uLnTx/>
                    <a:uFillTx/>
                    <a:latin typeface="Oracle Sans Light"/>
                  </a:endParaRPr>
                </a:p>
              </p:txBody>
            </p:sp>
            <p:pic>
              <p:nvPicPr>
                <p:cNvPr id="222" name="Picture 185">
                  <a:extLst>
                    <a:ext uri="{FF2B5EF4-FFF2-40B4-BE49-F238E27FC236}">
                      <a16:creationId xmlns:a16="http://schemas.microsoft.com/office/drawing/2014/main" id="{F21AD614-7259-B72D-8F9D-BCD70262C24A}"/>
                    </a:ext>
                  </a:extLst>
                </p:cNvPr>
                <p:cNvPicPr>
                  <a:picLocks noChangeAspect="1"/>
                </p:cNvPicPr>
                <p:nvPr/>
              </p:nvPicPr>
              <p:blipFill>
                <a:blip r:embed="rId5"/>
                <a:stretch>
                  <a:fillRect/>
                </a:stretch>
              </p:blipFill>
              <p:spPr>
                <a:xfrm>
                  <a:off x="1013100" y="7903092"/>
                  <a:ext cx="746046" cy="648027"/>
                </a:xfrm>
                <a:prstGeom prst="rect">
                  <a:avLst/>
                </a:prstGeom>
              </p:spPr>
            </p:pic>
          </p:grpSp>
          <p:grpSp>
            <p:nvGrpSpPr>
              <p:cNvPr id="158" name="Group 186">
                <a:extLst>
                  <a:ext uri="{FF2B5EF4-FFF2-40B4-BE49-F238E27FC236}">
                    <a16:creationId xmlns:a16="http://schemas.microsoft.com/office/drawing/2014/main" id="{90BDBFE3-8405-3094-5DEF-4918ABEDC4E7}"/>
                  </a:ext>
                </a:extLst>
              </p:cNvPr>
              <p:cNvGrpSpPr/>
              <p:nvPr/>
            </p:nvGrpSpPr>
            <p:grpSpPr>
              <a:xfrm>
                <a:off x="2656547" y="2632353"/>
                <a:ext cx="999229" cy="514217"/>
                <a:chOff x="7399991" y="6481805"/>
                <a:chExt cx="2664956" cy="1371422"/>
              </a:xfrm>
            </p:grpSpPr>
            <p:sp>
              <p:nvSpPr>
                <p:cNvPr id="217" name="Rounded Rectangle 133">
                  <a:extLst>
                    <a:ext uri="{FF2B5EF4-FFF2-40B4-BE49-F238E27FC236}">
                      <a16:creationId xmlns:a16="http://schemas.microsoft.com/office/drawing/2014/main" id="{81BFE8DA-B04C-50E5-43BC-50DFA9DECB9C}"/>
                    </a:ext>
                  </a:extLst>
                </p:cNvPr>
                <p:cNvSpPr/>
                <p:nvPr/>
              </p:nvSpPr>
              <p:spPr>
                <a:xfrm>
                  <a:off x="7399991" y="6481805"/>
                  <a:ext cx="2664956" cy="1371422"/>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HeatWave Vector Store and </a:t>
                  </a:r>
                  <a:r>
                    <a:rPr kumimoji="0" lang="en-US" sz="675" b="0" i="0" u="none" strike="noStrike" kern="0" cap="none" spc="0" normalizeH="0" baseline="0" noProof="0" dirty="0" err="1">
                      <a:ln>
                        <a:noFill/>
                      </a:ln>
                      <a:solidFill>
                        <a:srgbClr val="FCFBFA"/>
                      </a:solidFill>
                      <a:effectLst/>
                      <a:uLnTx/>
                      <a:uFillTx/>
                      <a:latin typeface="Oracle Sans" panose="020B0503020204020204" pitchFamily="34" charset="0"/>
                      <a:cs typeface="Oracle Sans" panose="020B0503020204020204" pitchFamily="34" charset="0"/>
                    </a:rPr>
                    <a:t>GenAI</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sp>
              <p:nvSpPr>
                <p:cNvPr id="218" name="Graphic 2">
                  <a:extLst>
                    <a:ext uri="{FF2B5EF4-FFF2-40B4-BE49-F238E27FC236}">
                      <a16:creationId xmlns:a16="http://schemas.microsoft.com/office/drawing/2014/main" id="{CDB0F5D5-18B5-2621-5308-A870CB5BC440}"/>
                    </a:ext>
                  </a:extLst>
                </p:cNvPr>
                <p:cNvSpPr>
                  <a:spLocks noChangeAspect="1"/>
                </p:cNvSpPr>
                <p:nvPr/>
              </p:nvSpPr>
              <p:spPr>
                <a:xfrm>
                  <a:off x="8369135" y="6606003"/>
                  <a:ext cx="726669" cy="619615"/>
                </a:xfrm>
                <a:custGeom>
                  <a:avLst/>
                  <a:gdLst>
                    <a:gd name="connsiteX0" fmla="*/ 2141776 w 2942688"/>
                    <a:gd name="connsiteY0" fmla="*/ 2200512 h 2509167"/>
                    <a:gd name="connsiteX1" fmla="*/ 1870432 w 2942688"/>
                    <a:gd name="connsiteY1" fmla="*/ 2329504 h 2509167"/>
                    <a:gd name="connsiteX2" fmla="*/ 1130227 w 2942688"/>
                    <a:gd name="connsiteY2" fmla="*/ 2402664 h 2509167"/>
                    <a:gd name="connsiteX3" fmla="*/ 390036 w 2942688"/>
                    <a:gd name="connsiteY3" fmla="*/ 2329504 h 2509167"/>
                    <a:gd name="connsiteX4" fmla="*/ 118678 w 2942688"/>
                    <a:gd name="connsiteY4" fmla="*/ 2200512 h 2509167"/>
                    <a:gd name="connsiteX5" fmla="*/ 118678 w 2942688"/>
                    <a:gd name="connsiteY5" fmla="*/ 1725439 h 2509167"/>
                    <a:gd name="connsiteX6" fmla="*/ 365561 w 2942688"/>
                    <a:gd name="connsiteY6" fmla="*/ 1815282 h 2509167"/>
                    <a:gd name="connsiteX7" fmla="*/ 368281 w 2942688"/>
                    <a:gd name="connsiteY7" fmla="*/ 1815900 h 2509167"/>
                    <a:gd name="connsiteX8" fmla="*/ 368281 w 2942688"/>
                    <a:gd name="connsiteY8" fmla="*/ 1707704 h 2509167"/>
                    <a:gd name="connsiteX9" fmla="*/ 118678 w 2942688"/>
                    <a:gd name="connsiteY9" fmla="*/ 1584084 h 2509167"/>
                    <a:gd name="connsiteX10" fmla="*/ 118678 w 2942688"/>
                    <a:gd name="connsiteY10" fmla="*/ 1118128 h 2509167"/>
                    <a:gd name="connsiteX11" fmla="*/ 365561 w 2942688"/>
                    <a:gd name="connsiteY11" fmla="*/ 1207985 h 2509167"/>
                    <a:gd name="connsiteX12" fmla="*/ 368281 w 2942688"/>
                    <a:gd name="connsiteY12" fmla="*/ 1208602 h 2509167"/>
                    <a:gd name="connsiteX13" fmla="*/ 368281 w 2942688"/>
                    <a:gd name="connsiteY13" fmla="*/ 1100393 h 2509167"/>
                    <a:gd name="connsiteX14" fmla="*/ 118678 w 2942688"/>
                    <a:gd name="connsiteY14" fmla="*/ 976761 h 2509167"/>
                    <a:gd name="connsiteX15" fmla="*/ 118678 w 2942688"/>
                    <a:gd name="connsiteY15" fmla="*/ 473443 h 2509167"/>
                    <a:gd name="connsiteX16" fmla="*/ 365207 w 2942688"/>
                    <a:gd name="connsiteY16" fmla="*/ 565664 h 2509167"/>
                    <a:gd name="connsiteX17" fmla="*/ 1130227 w 2942688"/>
                    <a:gd name="connsiteY17" fmla="*/ 644158 h 2509167"/>
                    <a:gd name="connsiteX18" fmla="*/ 1895247 w 2942688"/>
                    <a:gd name="connsiteY18" fmla="*/ 565664 h 2509167"/>
                    <a:gd name="connsiteX19" fmla="*/ 2141776 w 2942688"/>
                    <a:gd name="connsiteY19" fmla="*/ 473456 h 2509167"/>
                    <a:gd name="connsiteX20" fmla="*/ 2141776 w 2942688"/>
                    <a:gd name="connsiteY20" fmla="*/ 932252 h 2509167"/>
                    <a:gd name="connsiteX21" fmla="*/ 2246872 w 2942688"/>
                    <a:gd name="connsiteY21" fmla="*/ 932252 h 2509167"/>
                    <a:gd name="connsiteX22" fmla="*/ 2246872 w 2942688"/>
                    <a:gd name="connsiteY22" fmla="*/ 328870 h 2509167"/>
                    <a:gd name="connsiteX23" fmla="*/ 1895247 w 2942688"/>
                    <a:gd name="connsiteY23" fmla="*/ 92075 h 2509167"/>
                    <a:gd name="connsiteX24" fmla="*/ 1130227 w 2942688"/>
                    <a:gd name="connsiteY24" fmla="*/ 13582 h 2509167"/>
                    <a:gd name="connsiteX25" fmla="*/ 365207 w 2942688"/>
                    <a:gd name="connsiteY25" fmla="*/ 92075 h 2509167"/>
                    <a:gd name="connsiteX26" fmla="*/ 13582 w 2942688"/>
                    <a:gd name="connsiteY26" fmla="*/ 328870 h 2509167"/>
                    <a:gd name="connsiteX27" fmla="*/ 13582 w 2942688"/>
                    <a:gd name="connsiteY27" fmla="*/ 2200512 h 2509167"/>
                    <a:gd name="connsiteX28" fmla="*/ 365561 w 2942688"/>
                    <a:gd name="connsiteY28" fmla="*/ 2431723 h 2509167"/>
                    <a:gd name="connsiteX29" fmla="*/ 1130227 w 2942688"/>
                    <a:gd name="connsiteY29" fmla="*/ 2507773 h 2509167"/>
                    <a:gd name="connsiteX30" fmla="*/ 1894893 w 2942688"/>
                    <a:gd name="connsiteY30" fmla="*/ 2431723 h 2509167"/>
                    <a:gd name="connsiteX31" fmla="*/ 2246872 w 2942688"/>
                    <a:gd name="connsiteY31" fmla="*/ 2200512 h 2509167"/>
                    <a:gd name="connsiteX32" fmla="*/ 2246872 w 2942688"/>
                    <a:gd name="connsiteY32" fmla="*/ 2009487 h 2509167"/>
                    <a:gd name="connsiteX33" fmla="*/ 2141776 w 2942688"/>
                    <a:gd name="connsiteY33" fmla="*/ 2009487 h 2509167"/>
                    <a:gd name="connsiteX34" fmla="*/ 2141776 w 2942688"/>
                    <a:gd name="connsiteY34" fmla="*/ 2200512 h 2509167"/>
                    <a:gd name="connsiteX35" fmla="*/ 390390 w 2942688"/>
                    <a:gd name="connsiteY35" fmla="*/ 194110 h 2509167"/>
                    <a:gd name="connsiteX36" fmla="*/ 1130227 w 2942688"/>
                    <a:gd name="connsiteY36" fmla="*/ 118691 h 2509167"/>
                    <a:gd name="connsiteX37" fmla="*/ 1870064 w 2942688"/>
                    <a:gd name="connsiteY37" fmla="*/ 194110 h 2509167"/>
                    <a:gd name="connsiteX38" fmla="*/ 2141776 w 2942688"/>
                    <a:gd name="connsiteY38" fmla="*/ 328883 h 2509167"/>
                    <a:gd name="connsiteX39" fmla="*/ 1870064 w 2942688"/>
                    <a:gd name="connsiteY39" fmla="*/ 463656 h 2509167"/>
                    <a:gd name="connsiteX40" fmla="*/ 1130227 w 2942688"/>
                    <a:gd name="connsiteY40" fmla="*/ 539075 h 2509167"/>
                    <a:gd name="connsiteX41" fmla="*/ 390390 w 2942688"/>
                    <a:gd name="connsiteY41" fmla="*/ 463656 h 2509167"/>
                    <a:gd name="connsiteX42" fmla="*/ 118678 w 2942688"/>
                    <a:gd name="connsiteY42" fmla="*/ 328883 h 2509167"/>
                    <a:gd name="connsiteX43" fmla="*/ 390390 w 2942688"/>
                    <a:gd name="connsiteY43" fmla="*/ 194110 h 2509167"/>
                    <a:gd name="connsiteX44" fmla="*/ 2479240 w 2942688"/>
                    <a:gd name="connsiteY44" fmla="*/ 1011074 h 2509167"/>
                    <a:gd name="connsiteX45" fmla="*/ 447103 w 2942688"/>
                    <a:gd name="connsiteY45" fmla="*/ 1011074 h 2509167"/>
                    <a:gd name="connsiteX46" fmla="*/ 447103 w 2942688"/>
                    <a:gd name="connsiteY46" fmla="*/ 1930665 h 2509167"/>
                    <a:gd name="connsiteX47" fmla="*/ 2479240 w 2942688"/>
                    <a:gd name="connsiteY47" fmla="*/ 1930665 h 2509167"/>
                    <a:gd name="connsiteX48" fmla="*/ 2939035 w 2942688"/>
                    <a:gd name="connsiteY48" fmla="*/ 1470870 h 2509167"/>
                    <a:gd name="connsiteX49" fmla="*/ 2479240 w 2942688"/>
                    <a:gd name="connsiteY49" fmla="*/ 1011074 h 2509167"/>
                    <a:gd name="connsiteX50" fmla="*/ 2435704 w 2942688"/>
                    <a:gd name="connsiteY50" fmla="*/ 1825569 h 2509167"/>
                    <a:gd name="connsiteX51" fmla="*/ 552199 w 2942688"/>
                    <a:gd name="connsiteY51" fmla="*/ 1825569 h 2509167"/>
                    <a:gd name="connsiteX52" fmla="*/ 552199 w 2942688"/>
                    <a:gd name="connsiteY52" fmla="*/ 1116171 h 2509167"/>
                    <a:gd name="connsiteX53" fmla="*/ 2435704 w 2942688"/>
                    <a:gd name="connsiteY53" fmla="*/ 1116171 h 2509167"/>
                    <a:gd name="connsiteX54" fmla="*/ 2790403 w 2942688"/>
                    <a:gd name="connsiteY54" fmla="*/ 1470870 h 2509167"/>
                    <a:gd name="connsiteX55" fmla="*/ 2435704 w 2942688"/>
                    <a:gd name="connsiteY55" fmla="*/ 1825569 h 2509167"/>
                    <a:gd name="connsiteX56" fmla="*/ 742896 w 2942688"/>
                    <a:gd name="connsiteY56" fmla="*/ 1287096 h 2509167"/>
                    <a:gd name="connsiteX57" fmla="*/ 993221 w 2942688"/>
                    <a:gd name="connsiteY57" fmla="*/ 1287096 h 2509167"/>
                    <a:gd name="connsiteX58" fmla="*/ 993221 w 2942688"/>
                    <a:gd name="connsiteY58" fmla="*/ 1337647 h 2509167"/>
                    <a:gd name="connsiteX59" fmla="*/ 871218 w 2942688"/>
                    <a:gd name="connsiteY59" fmla="*/ 1635621 h 2509167"/>
                    <a:gd name="connsiteX60" fmla="*/ 788586 w 2942688"/>
                    <a:gd name="connsiteY60" fmla="*/ 1635621 h 2509167"/>
                    <a:gd name="connsiteX61" fmla="*/ 913992 w 2942688"/>
                    <a:gd name="connsiteY61" fmla="*/ 1350285 h 2509167"/>
                    <a:gd name="connsiteX62" fmla="*/ 808515 w 2942688"/>
                    <a:gd name="connsiteY62" fmla="*/ 1350285 h 2509167"/>
                    <a:gd name="connsiteX63" fmla="*/ 787614 w 2942688"/>
                    <a:gd name="connsiteY63" fmla="*/ 1404738 h 2509167"/>
                    <a:gd name="connsiteX64" fmla="*/ 742896 w 2942688"/>
                    <a:gd name="connsiteY64" fmla="*/ 1404738 h 2509167"/>
                    <a:gd name="connsiteX65" fmla="*/ 742896 w 2942688"/>
                    <a:gd name="connsiteY65" fmla="*/ 1287109 h 2509167"/>
                    <a:gd name="connsiteX66" fmla="*/ 1322277 w 2942688"/>
                    <a:gd name="connsiteY66" fmla="*/ 1287096 h 2509167"/>
                    <a:gd name="connsiteX67" fmla="*/ 1376231 w 2942688"/>
                    <a:gd name="connsiteY67" fmla="*/ 1287096 h 2509167"/>
                    <a:gd name="connsiteX68" fmla="*/ 1376231 w 2942688"/>
                    <a:gd name="connsiteY68" fmla="*/ 1635608 h 2509167"/>
                    <a:gd name="connsiteX69" fmla="*/ 1299918 w 2942688"/>
                    <a:gd name="connsiteY69" fmla="*/ 1635608 h 2509167"/>
                    <a:gd name="connsiteX70" fmla="*/ 1299918 w 2942688"/>
                    <a:gd name="connsiteY70" fmla="*/ 1377991 h 2509167"/>
                    <a:gd name="connsiteX71" fmla="*/ 1219230 w 2942688"/>
                    <a:gd name="connsiteY71" fmla="*/ 1405211 h 2509167"/>
                    <a:gd name="connsiteX72" fmla="*/ 1219230 w 2942688"/>
                    <a:gd name="connsiteY72" fmla="*/ 1360493 h 2509167"/>
                    <a:gd name="connsiteX73" fmla="*/ 1322277 w 2942688"/>
                    <a:gd name="connsiteY73" fmla="*/ 1287096 h 2509167"/>
                    <a:gd name="connsiteX74" fmla="*/ 1855495 w 2942688"/>
                    <a:gd name="connsiteY74" fmla="*/ 1287096 h 2509167"/>
                    <a:gd name="connsiteX75" fmla="*/ 1787918 w 2942688"/>
                    <a:gd name="connsiteY75" fmla="*/ 1287096 h 2509167"/>
                    <a:gd name="connsiteX76" fmla="*/ 1620710 w 2942688"/>
                    <a:gd name="connsiteY76" fmla="*/ 1511174 h 2509167"/>
                    <a:gd name="connsiteX77" fmla="*/ 1620710 w 2942688"/>
                    <a:gd name="connsiteY77" fmla="*/ 1569502 h 2509167"/>
                    <a:gd name="connsiteX78" fmla="*/ 1783556 w 2942688"/>
                    <a:gd name="connsiteY78" fmla="*/ 1569502 h 2509167"/>
                    <a:gd name="connsiteX79" fmla="*/ 1783556 w 2942688"/>
                    <a:gd name="connsiteY79" fmla="*/ 1635608 h 2509167"/>
                    <a:gd name="connsiteX80" fmla="*/ 1855495 w 2942688"/>
                    <a:gd name="connsiteY80" fmla="*/ 1635608 h 2509167"/>
                    <a:gd name="connsiteX81" fmla="*/ 1855495 w 2942688"/>
                    <a:gd name="connsiteY81" fmla="*/ 1569502 h 2509167"/>
                    <a:gd name="connsiteX82" fmla="*/ 1904102 w 2942688"/>
                    <a:gd name="connsiteY82" fmla="*/ 1569502 h 2509167"/>
                    <a:gd name="connsiteX83" fmla="*/ 1904102 w 2942688"/>
                    <a:gd name="connsiteY83" fmla="*/ 1506313 h 2509167"/>
                    <a:gd name="connsiteX84" fmla="*/ 1855495 w 2942688"/>
                    <a:gd name="connsiteY84" fmla="*/ 1506313 h 2509167"/>
                    <a:gd name="connsiteX85" fmla="*/ 1855495 w 2942688"/>
                    <a:gd name="connsiteY85" fmla="*/ 1287083 h 2509167"/>
                    <a:gd name="connsiteX86" fmla="*/ 1785501 w 2942688"/>
                    <a:gd name="connsiteY86" fmla="*/ 1487843 h 2509167"/>
                    <a:gd name="connsiteX87" fmla="*/ 1784043 w 2942688"/>
                    <a:gd name="connsiteY87" fmla="*/ 1506313 h 2509167"/>
                    <a:gd name="connsiteX88" fmla="*/ 1698981 w 2942688"/>
                    <a:gd name="connsiteY88" fmla="*/ 1506313 h 2509167"/>
                    <a:gd name="connsiteX89" fmla="*/ 1785501 w 2942688"/>
                    <a:gd name="connsiteY89" fmla="*/ 1387712 h 2509167"/>
                    <a:gd name="connsiteX90" fmla="*/ 1785501 w 2942688"/>
                    <a:gd name="connsiteY90" fmla="*/ 1487843 h 2509167"/>
                    <a:gd name="connsiteX91" fmla="*/ 2272043 w 2942688"/>
                    <a:gd name="connsiteY91" fmla="*/ 1280777 h 2509167"/>
                    <a:gd name="connsiteX92" fmla="*/ 2203993 w 2942688"/>
                    <a:gd name="connsiteY92" fmla="*/ 1296331 h 2509167"/>
                    <a:gd name="connsiteX93" fmla="*/ 2159038 w 2942688"/>
                    <a:gd name="connsiteY93" fmla="*/ 1340327 h 2509167"/>
                    <a:gd name="connsiteX94" fmla="*/ 2143235 w 2942688"/>
                    <a:gd name="connsiteY94" fmla="*/ 1407155 h 2509167"/>
                    <a:gd name="connsiteX95" fmla="*/ 2171926 w 2942688"/>
                    <a:gd name="connsiteY95" fmla="*/ 1491731 h 2509167"/>
                    <a:gd name="connsiteX96" fmla="*/ 2250183 w 2942688"/>
                    <a:gd name="connsiteY96" fmla="*/ 1522840 h 2509167"/>
                    <a:gd name="connsiteX97" fmla="*/ 2294415 w 2942688"/>
                    <a:gd name="connsiteY97" fmla="*/ 1511647 h 2509167"/>
                    <a:gd name="connsiteX98" fmla="*/ 2269613 w 2942688"/>
                    <a:gd name="connsiteY98" fmla="*/ 1548588 h 2509167"/>
                    <a:gd name="connsiteX99" fmla="*/ 2206923 w 2942688"/>
                    <a:gd name="connsiteY99" fmla="*/ 1635595 h 2509167"/>
                    <a:gd name="connsiteX100" fmla="*/ 2287610 w 2942688"/>
                    <a:gd name="connsiteY100" fmla="*/ 1635595 h 2509167"/>
                    <a:gd name="connsiteX101" fmla="*/ 2344480 w 2942688"/>
                    <a:gd name="connsiteY101" fmla="*/ 1556365 h 2509167"/>
                    <a:gd name="connsiteX102" fmla="*/ 2386282 w 2942688"/>
                    <a:gd name="connsiteY102" fmla="*/ 1480302 h 2509167"/>
                    <a:gd name="connsiteX103" fmla="*/ 2400864 w 2942688"/>
                    <a:gd name="connsiteY103" fmla="*/ 1409086 h 2509167"/>
                    <a:gd name="connsiteX104" fmla="*/ 2366826 w 2942688"/>
                    <a:gd name="connsiteY104" fmla="*/ 1314552 h 2509167"/>
                    <a:gd name="connsiteX105" fmla="*/ 2272043 w 2942688"/>
                    <a:gd name="connsiteY105" fmla="*/ 1280777 h 2509167"/>
                    <a:gd name="connsiteX106" fmla="*/ 2326982 w 2942688"/>
                    <a:gd name="connsiteY106" fmla="*/ 1430486 h 2509167"/>
                    <a:gd name="connsiteX107" fmla="*/ 2267195 w 2942688"/>
                    <a:gd name="connsiteY107" fmla="*/ 1467428 h 2509167"/>
                    <a:gd name="connsiteX108" fmla="*/ 2229269 w 2942688"/>
                    <a:gd name="connsiteY108" fmla="*/ 1450652 h 2509167"/>
                    <a:gd name="connsiteX109" fmla="*/ 2215186 w 2942688"/>
                    <a:gd name="connsiteY109" fmla="*/ 1405697 h 2509167"/>
                    <a:gd name="connsiteX110" fmla="*/ 2230491 w 2942688"/>
                    <a:gd name="connsiteY110" fmla="*/ 1358062 h 2509167"/>
                    <a:gd name="connsiteX111" fmla="*/ 2272043 w 2942688"/>
                    <a:gd name="connsiteY111" fmla="*/ 1340564 h 2509167"/>
                    <a:gd name="connsiteX112" fmla="*/ 2313858 w 2942688"/>
                    <a:gd name="connsiteY112" fmla="*/ 1357576 h 2509167"/>
                    <a:gd name="connsiteX113" fmla="*/ 2328926 w 2942688"/>
                    <a:gd name="connsiteY113" fmla="*/ 1404725 h 2509167"/>
                    <a:gd name="connsiteX114" fmla="*/ 2326982 w 2942688"/>
                    <a:gd name="connsiteY114" fmla="*/ 1430486 h 250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42688" h="2509167">
                      <a:moveTo>
                        <a:pt x="2141776" y="2200512"/>
                      </a:moveTo>
                      <a:cubicBezTo>
                        <a:pt x="2141776" y="2217130"/>
                        <a:pt x="2091921" y="2276496"/>
                        <a:pt x="1870432" y="2329504"/>
                      </a:cubicBezTo>
                      <a:cubicBezTo>
                        <a:pt x="1673337" y="2376692"/>
                        <a:pt x="1410466" y="2402664"/>
                        <a:pt x="1130227" y="2402664"/>
                      </a:cubicBezTo>
                      <a:cubicBezTo>
                        <a:pt x="849989" y="2402664"/>
                        <a:pt x="587130" y="2376679"/>
                        <a:pt x="390036" y="2329504"/>
                      </a:cubicBezTo>
                      <a:cubicBezTo>
                        <a:pt x="168533" y="2276496"/>
                        <a:pt x="118678" y="2217117"/>
                        <a:pt x="118678" y="2200512"/>
                      </a:cubicBezTo>
                      <a:lnTo>
                        <a:pt x="118678" y="1725439"/>
                      </a:lnTo>
                      <a:cubicBezTo>
                        <a:pt x="176980" y="1759779"/>
                        <a:pt x="259191" y="1789823"/>
                        <a:pt x="365561" y="1815282"/>
                      </a:cubicBezTo>
                      <a:cubicBezTo>
                        <a:pt x="366455" y="1815493"/>
                        <a:pt x="367388" y="1815690"/>
                        <a:pt x="368281" y="1815900"/>
                      </a:cubicBezTo>
                      <a:lnTo>
                        <a:pt x="368281" y="1707704"/>
                      </a:lnTo>
                      <a:cubicBezTo>
                        <a:pt x="165262" y="1656114"/>
                        <a:pt x="118678" y="1600138"/>
                        <a:pt x="118678" y="1584084"/>
                      </a:cubicBezTo>
                      <a:lnTo>
                        <a:pt x="118678" y="1118128"/>
                      </a:lnTo>
                      <a:cubicBezTo>
                        <a:pt x="176980" y="1152468"/>
                        <a:pt x="259191" y="1182525"/>
                        <a:pt x="365561" y="1207985"/>
                      </a:cubicBezTo>
                      <a:cubicBezTo>
                        <a:pt x="366455" y="1208195"/>
                        <a:pt x="367388" y="1208392"/>
                        <a:pt x="368281" y="1208602"/>
                      </a:cubicBezTo>
                      <a:lnTo>
                        <a:pt x="368281" y="1100393"/>
                      </a:lnTo>
                      <a:cubicBezTo>
                        <a:pt x="165262" y="1048791"/>
                        <a:pt x="118678" y="992814"/>
                        <a:pt x="118678" y="976761"/>
                      </a:cubicBezTo>
                      <a:lnTo>
                        <a:pt x="118678" y="473443"/>
                      </a:lnTo>
                      <a:cubicBezTo>
                        <a:pt x="176914" y="508597"/>
                        <a:pt x="259007" y="539443"/>
                        <a:pt x="365207" y="565664"/>
                      </a:cubicBezTo>
                      <a:cubicBezTo>
                        <a:pt x="570197" y="616281"/>
                        <a:pt x="841883" y="644158"/>
                        <a:pt x="1130227" y="644158"/>
                      </a:cubicBezTo>
                      <a:cubicBezTo>
                        <a:pt x="1418571" y="644158"/>
                        <a:pt x="1690271" y="616281"/>
                        <a:pt x="1895247" y="565664"/>
                      </a:cubicBezTo>
                      <a:cubicBezTo>
                        <a:pt x="2001447" y="539443"/>
                        <a:pt x="2083540" y="508610"/>
                        <a:pt x="2141776" y="473456"/>
                      </a:cubicBezTo>
                      <a:lnTo>
                        <a:pt x="2141776" y="932252"/>
                      </a:lnTo>
                      <a:lnTo>
                        <a:pt x="2246872" y="932252"/>
                      </a:lnTo>
                      <a:lnTo>
                        <a:pt x="2246872" y="328870"/>
                      </a:lnTo>
                      <a:cubicBezTo>
                        <a:pt x="2246872" y="229344"/>
                        <a:pt x="2128574" y="149668"/>
                        <a:pt x="1895247" y="92075"/>
                      </a:cubicBezTo>
                      <a:cubicBezTo>
                        <a:pt x="1690258" y="41458"/>
                        <a:pt x="1418584" y="13582"/>
                        <a:pt x="1130227" y="13582"/>
                      </a:cubicBezTo>
                      <a:cubicBezTo>
                        <a:pt x="841870" y="13582"/>
                        <a:pt x="570184" y="41458"/>
                        <a:pt x="365207" y="92075"/>
                      </a:cubicBezTo>
                      <a:cubicBezTo>
                        <a:pt x="131894" y="149681"/>
                        <a:pt x="13582" y="229357"/>
                        <a:pt x="13582" y="328870"/>
                      </a:cubicBezTo>
                      <a:lnTo>
                        <a:pt x="13582" y="2200512"/>
                      </a:lnTo>
                      <a:cubicBezTo>
                        <a:pt x="13582" y="2298028"/>
                        <a:pt x="132012" y="2375825"/>
                        <a:pt x="365561" y="2431723"/>
                      </a:cubicBezTo>
                      <a:cubicBezTo>
                        <a:pt x="570433" y="2480764"/>
                        <a:pt x="841988" y="2507773"/>
                        <a:pt x="1130227" y="2507773"/>
                      </a:cubicBezTo>
                      <a:cubicBezTo>
                        <a:pt x="1418466" y="2507773"/>
                        <a:pt x="1690021" y="2480764"/>
                        <a:pt x="1894893" y="2431723"/>
                      </a:cubicBezTo>
                      <a:cubicBezTo>
                        <a:pt x="2128442" y="2375825"/>
                        <a:pt x="2246872" y="2298028"/>
                        <a:pt x="2246872" y="2200512"/>
                      </a:cubicBezTo>
                      <a:lnTo>
                        <a:pt x="2246872" y="2009487"/>
                      </a:lnTo>
                      <a:lnTo>
                        <a:pt x="2141776" y="2009487"/>
                      </a:lnTo>
                      <a:lnTo>
                        <a:pt x="2141776" y="2200512"/>
                      </a:lnTo>
                      <a:close/>
                      <a:moveTo>
                        <a:pt x="390390" y="194110"/>
                      </a:moveTo>
                      <a:cubicBezTo>
                        <a:pt x="587380" y="145477"/>
                        <a:pt x="850120" y="118691"/>
                        <a:pt x="1130227" y="118691"/>
                      </a:cubicBezTo>
                      <a:cubicBezTo>
                        <a:pt x="1410334" y="118691"/>
                        <a:pt x="1673074" y="145477"/>
                        <a:pt x="1870064" y="194110"/>
                      </a:cubicBezTo>
                      <a:cubicBezTo>
                        <a:pt x="2092959" y="249141"/>
                        <a:pt x="2141776" y="310058"/>
                        <a:pt x="2141776" y="328883"/>
                      </a:cubicBezTo>
                      <a:cubicBezTo>
                        <a:pt x="2141776" y="347708"/>
                        <a:pt x="2092959" y="408611"/>
                        <a:pt x="1870064" y="463656"/>
                      </a:cubicBezTo>
                      <a:cubicBezTo>
                        <a:pt x="1673074" y="512289"/>
                        <a:pt x="1410334" y="539075"/>
                        <a:pt x="1130227" y="539075"/>
                      </a:cubicBezTo>
                      <a:cubicBezTo>
                        <a:pt x="850120" y="539075"/>
                        <a:pt x="587380" y="512289"/>
                        <a:pt x="390390" y="463656"/>
                      </a:cubicBezTo>
                      <a:cubicBezTo>
                        <a:pt x="167495" y="408625"/>
                        <a:pt x="118678" y="347708"/>
                        <a:pt x="118678" y="328883"/>
                      </a:cubicBezTo>
                      <a:cubicBezTo>
                        <a:pt x="118678" y="310058"/>
                        <a:pt x="167495" y="249154"/>
                        <a:pt x="390390" y="194110"/>
                      </a:cubicBezTo>
                      <a:close/>
                      <a:moveTo>
                        <a:pt x="2479240" y="1011074"/>
                      </a:moveTo>
                      <a:lnTo>
                        <a:pt x="447103" y="1011074"/>
                      </a:lnTo>
                      <a:lnTo>
                        <a:pt x="447103" y="1930665"/>
                      </a:lnTo>
                      <a:lnTo>
                        <a:pt x="2479240" y="1930665"/>
                      </a:lnTo>
                      <a:lnTo>
                        <a:pt x="2939035" y="1470870"/>
                      </a:lnTo>
                      <a:lnTo>
                        <a:pt x="2479240" y="1011074"/>
                      </a:lnTo>
                      <a:close/>
                      <a:moveTo>
                        <a:pt x="2435704" y="1825569"/>
                      </a:moveTo>
                      <a:lnTo>
                        <a:pt x="552199" y="1825569"/>
                      </a:lnTo>
                      <a:lnTo>
                        <a:pt x="552199" y="1116171"/>
                      </a:lnTo>
                      <a:lnTo>
                        <a:pt x="2435704" y="1116171"/>
                      </a:lnTo>
                      <a:lnTo>
                        <a:pt x="2790403" y="1470870"/>
                      </a:lnTo>
                      <a:lnTo>
                        <a:pt x="2435704" y="1825569"/>
                      </a:lnTo>
                      <a:close/>
                      <a:moveTo>
                        <a:pt x="742896" y="1287096"/>
                      </a:moveTo>
                      <a:lnTo>
                        <a:pt x="993221" y="1287096"/>
                      </a:lnTo>
                      <a:lnTo>
                        <a:pt x="993221" y="1337647"/>
                      </a:lnTo>
                      <a:lnTo>
                        <a:pt x="871218" y="1635621"/>
                      </a:lnTo>
                      <a:lnTo>
                        <a:pt x="788586" y="1635621"/>
                      </a:lnTo>
                      <a:lnTo>
                        <a:pt x="913992" y="1350285"/>
                      </a:lnTo>
                      <a:lnTo>
                        <a:pt x="808515" y="1350285"/>
                      </a:lnTo>
                      <a:lnTo>
                        <a:pt x="787614" y="1404738"/>
                      </a:lnTo>
                      <a:lnTo>
                        <a:pt x="742896" y="1404738"/>
                      </a:lnTo>
                      <a:lnTo>
                        <a:pt x="742896" y="1287109"/>
                      </a:lnTo>
                      <a:close/>
                      <a:moveTo>
                        <a:pt x="1322277" y="1287096"/>
                      </a:moveTo>
                      <a:lnTo>
                        <a:pt x="1376231" y="1287096"/>
                      </a:lnTo>
                      <a:lnTo>
                        <a:pt x="1376231" y="1635608"/>
                      </a:lnTo>
                      <a:lnTo>
                        <a:pt x="1299918" y="1635608"/>
                      </a:lnTo>
                      <a:lnTo>
                        <a:pt x="1299918" y="1377991"/>
                      </a:lnTo>
                      <a:lnTo>
                        <a:pt x="1219230" y="1405211"/>
                      </a:lnTo>
                      <a:lnTo>
                        <a:pt x="1219230" y="1360493"/>
                      </a:lnTo>
                      <a:lnTo>
                        <a:pt x="1322277" y="1287096"/>
                      </a:lnTo>
                      <a:close/>
                      <a:moveTo>
                        <a:pt x="1855495" y="1287096"/>
                      </a:moveTo>
                      <a:lnTo>
                        <a:pt x="1787918" y="1287096"/>
                      </a:lnTo>
                      <a:lnTo>
                        <a:pt x="1620710" y="1511174"/>
                      </a:lnTo>
                      <a:lnTo>
                        <a:pt x="1620710" y="1569502"/>
                      </a:lnTo>
                      <a:lnTo>
                        <a:pt x="1783556" y="1569502"/>
                      </a:lnTo>
                      <a:lnTo>
                        <a:pt x="1783556" y="1635608"/>
                      </a:lnTo>
                      <a:lnTo>
                        <a:pt x="1855495" y="1635608"/>
                      </a:lnTo>
                      <a:lnTo>
                        <a:pt x="1855495" y="1569502"/>
                      </a:lnTo>
                      <a:lnTo>
                        <a:pt x="1904102" y="1569502"/>
                      </a:lnTo>
                      <a:lnTo>
                        <a:pt x="1904102" y="1506313"/>
                      </a:lnTo>
                      <a:lnTo>
                        <a:pt x="1855495" y="1506313"/>
                      </a:lnTo>
                      <a:lnTo>
                        <a:pt x="1855495" y="1287083"/>
                      </a:lnTo>
                      <a:close/>
                      <a:moveTo>
                        <a:pt x="1785501" y="1487843"/>
                      </a:moveTo>
                      <a:lnTo>
                        <a:pt x="1784043" y="1506313"/>
                      </a:lnTo>
                      <a:lnTo>
                        <a:pt x="1698981" y="1506313"/>
                      </a:lnTo>
                      <a:lnTo>
                        <a:pt x="1785501" y="1387712"/>
                      </a:lnTo>
                      <a:lnTo>
                        <a:pt x="1785501" y="1487843"/>
                      </a:lnTo>
                      <a:close/>
                      <a:moveTo>
                        <a:pt x="2272043" y="1280777"/>
                      </a:moveTo>
                      <a:cubicBezTo>
                        <a:pt x="2246124" y="1280777"/>
                        <a:pt x="2223449" y="1285966"/>
                        <a:pt x="2203993" y="1296331"/>
                      </a:cubicBezTo>
                      <a:cubicBezTo>
                        <a:pt x="2184550" y="1306710"/>
                        <a:pt x="2169561" y="1321357"/>
                        <a:pt x="2159038" y="1340327"/>
                      </a:cubicBezTo>
                      <a:cubicBezTo>
                        <a:pt x="2148489" y="1359271"/>
                        <a:pt x="2143235" y="1381564"/>
                        <a:pt x="2143235" y="1407155"/>
                      </a:cubicBezTo>
                      <a:cubicBezTo>
                        <a:pt x="2143235" y="1442809"/>
                        <a:pt x="2152798" y="1471001"/>
                        <a:pt x="2171926" y="1491731"/>
                      </a:cubicBezTo>
                      <a:cubicBezTo>
                        <a:pt x="2191040" y="1512475"/>
                        <a:pt x="2217117" y="1522840"/>
                        <a:pt x="2250183" y="1522840"/>
                      </a:cubicBezTo>
                      <a:cubicBezTo>
                        <a:pt x="2266368" y="1522840"/>
                        <a:pt x="2281121" y="1519122"/>
                        <a:pt x="2294415" y="1511647"/>
                      </a:cubicBezTo>
                      <a:cubicBezTo>
                        <a:pt x="2287597" y="1522997"/>
                        <a:pt x="2279347" y="1535307"/>
                        <a:pt x="2269613" y="1548588"/>
                      </a:cubicBezTo>
                      <a:lnTo>
                        <a:pt x="2206923" y="1635595"/>
                      </a:lnTo>
                      <a:lnTo>
                        <a:pt x="2287610" y="1635595"/>
                      </a:lnTo>
                      <a:lnTo>
                        <a:pt x="2344480" y="1556365"/>
                      </a:lnTo>
                      <a:cubicBezTo>
                        <a:pt x="2362623" y="1531418"/>
                        <a:pt x="2376548" y="1506064"/>
                        <a:pt x="2386282" y="1480302"/>
                      </a:cubicBezTo>
                      <a:cubicBezTo>
                        <a:pt x="2396004" y="1454527"/>
                        <a:pt x="2400864" y="1430789"/>
                        <a:pt x="2400864" y="1409086"/>
                      </a:cubicBezTo>
                      <a:cubicBezTo>
                        <a:pt x="2400864" y="1368585"/>
                        <a:pt x="2389514" y="1337082"/>
                        <a:pt x="2366826" y="1314552"/>
                      </a:cubicBezTo>
                      <a:cubicBezTo>
                        <a:pt x="2344139" y="1292022"/>
                        <a:pt x="2312557" y="1280777"/>
                        <a:pt x="2272043" y="1280777"/>
                      </a:cubicBezTo>
                      <a:close/>
                      <a:moveTo>
                        <a:pt x="2326982" y="1430486"/>
                      </a:moveTo>
                      <a:cubicBezTo>
                        <a:pt x="2313687" y="1455118"/>
                        <a:pt x="2293758" y="1467428"/>
                        <a:pt x="2267195" y="1467428"/>
                      </a:cubicBezTo>
                      <a:cubicBezTo>
                        <a:pt x="2251313" y="1467428"/>
                        <a:pt x="2238662" y="1461831"/>
                        <a:pt x="2229269" y="1450652"/>
                      </a:cubicBezTo>
                      <a:cubicBezTo>
                        <a:pt x="2219876" y="1439472"/>
                        <a:pt x="2215186" y="1424496"/>
                        <a:pt x="2215186" y="1405697"/>
                      </a:cubicBezTo>
                      <a:cubicBezTo>
                        <a:pt x="2215186" y="1385610"/>
                        <a:pt x="2220296" y="1369728"/>
                        <a:pt x="2230491" y="1358062"/>
                      </a:cubicBezTo>
                      <a:cubicBezTo>
                        <a:pt x="2240685" y="1346383"/>
                        <a:pt x="2254544" y="1340564"/>
                        <a:pt x="2272043" y="1340564"/>
                      </a:cubicBezTo>
                      <a:cubicBezTo>
                        <a:pt x="2289870" y="1340564"/>
                        <a:pt x="2303808" y="1346239"/>
                        <a:pt x="2313858" y="1357576"/>
                      </a:cubicBezTo>
                      <a:cubicBezTo>
                        <a:pt x="2323908" y="1368913"/>
                        <a:pt x="2328926" y="1384638"/>
                        <a:pt x="2328926" y="1404725"/>
                      </a:cubicBezTo>
                      <a:cubicBezTo>
                        <a:pt x="2328926" y="1413474"/>
                        <a:pt x="2328256" y="1422052"/>
                        <a:pt x="2326982" y="1430486"/>
                      </a:cubicBezTo>
                      <a:close/>
                    </a:path>
                  </a:pathLst>
                </a:custGeom>
                <a:solidFill>
                  <a:srgbClr val="FFFFFF"/>
                </a:solidFill>
                <a:ln w="3175" cap="flat">
                  <a:solidFill>
                    <a:srgbClr val="353B3B">
                      <a:alpha val="37721"/>
                    </a:srgbClr>
                  </a:solidFill>
                  <a:prstDash val="solid"/>
                  <a:miter/>
                </a:ln>
              </p:spPr>
              <p:txBody>
                <a:bodyPr rtlCol="0" anchor="ctr"/>
                <a:lstStyle/>
                <a:p>
                  <a:pPr marL="0" marR="0" lvl="0" indent="0" defTabSz="337148"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FCFBFA"/>
                    </a:solidFill>
                    <a:effectLst/>
                    <a:uLnTx/>
                    <a:uFillTx/>
                    <a:latin typeface="Oracle Sans Light"/>
                  </a:endParaRPr>
                </a:p>
              </p:txBody>
            </p:sp>
            <p:pic>
              <p:nvPicPr>
                <p:cNvPr id="219" name="Picture 189">
                  <a:extLst>
                    <a:ext uri="{FF2B5EF4-FFF2-40B4-BE49-F238E27FC236}">
                      <a16:creationId xmlns:a16="http://schemas.microsoft.com/office/drawing/2014/main" id="{EC76DC07-BFA9-4FC6-D3DB-776C339E1637}"/>
                    </a:ext>
                  </a:extLst>
                </p:cNvPr>
                <p:cNvPicPr>
                  <a:picLocks noChangeAspect="1"/>
                </p:cNvPicPr>
                <p:nvPr/>
              </p:nvPicPr>
              <p:blipFill>
                <a:blip r:embed="rId5"/>
                <a:stretch>
                  <a:fillRect/>
                </a:stretch>
              </p:blipFill>
              <p:spPr>
                <a:xfrm>
                  <a:off x="7399991" y="6481805"/>
                  <a:ext cx="745949" cy="647943"/>
                </a:xfrm>
                <a:prstGeom prst="rect">
                  <a:avLst/>
                </a:prstGeom>
              </p:spPr>
            </p:pic>
          </p:grpSp>
          <p:grpSp>
            <p:nvGrpSpPr>
              <p:cNvPr id="159" name="Graphic 43">
                <a:extLst>
                  <a:ext uri="{FF2B5EF4-FFF2-40B4-BE49-F238E27FC236}">
                    <a16:creationId xmlns:a16="http://schemas.microsoft.com/office/drawing/2014/main" id="{8A482E31-1F22-0691-8BB7-7CF1B4EF24B3}"/>
                  </a:ext>
                </a:extLst>
              </p:cNvPr>
              <p:cNvGrpSpPr/>
              <p:nvPr/>
            </p:nvGrpSpPr>
            <p:grpSpPr>
              <a:xfrm>
                <a:off x="1962469" y="2668063"/>
                <a:ext cx="279694" cy="254564"/>
                <a:chOff x="3526657" y="3589297"/>
                <a:chExt cx="3925363" cy="3427492"/>
              </a:xfrm>
              <a:solidFill>
                <a:srgbClr val="FFFFFF"/>
              </a:solidFill>
            </p:grpSpPr>
            <p:sp>
              <p:nvSpPr>
                <p:cNvPr id="215" name="Freeform 212">
                  <a:extLst>
                    <a:ext uri="{FF2B5EF4-FFF2-40B4-BE49-F238E27FC236}">
                      <a16:creationId xmlns:a16="http://schemas.microsoft.com/office/drawing/2014/main" id="{E09A22B7-5F67-31E9-3320-C54BF06A43DF}"/>
                    </a:ext>
                  </a:extLst>
                </p:cNvPr>
                <p:cNvSpPr/>
                <p:nvPr/>
              </p:nvSpPr>
              <p:spPr>
                <a:xfrm>
                  <a:off x="3570380" y="3631712"/>
                  <a:ext cx="3822533" cy="3344292"/>
                </a:xfrm>
                <a:custGeom>
                  <a:avLst/>
                  <a:gdLst>
                    <a:gd name="connsiteX0" fmla="*/ 1778073 w 3822533"/>
                    <a:gd name="connsiteY0" fmla="*/ 3344293 h 3344292"/>
                    <a:gd name="connsiteX1" fmla="*/ 1106843 w 3822533"/>
                    <a:gd name="connsiteY1" fmla="*/ 3276591 h 3344292"/>
                    <a:gd name="connsiteX2" fmla="*/ 751390 w 3822533"/>
                    <a:gd name="connsiteY2" fmla="*/ 3008232 h 3344292"/>
                    <a:gd name="connsiteX3" fmla="*/ 751390 w 3822533"/>
                    <a:gd name="connsiteY3" fmla="*/ 1825495 h 3344292"/>
                    <a:gd name="connsiteX4" fmla="*/ 0 w 3822533"/>
                    <a:gd name="connsiteY4" fmla="*/ 1825495 h 3344292"/>
                    <a:gd name="connsiteX5" fmla="*/ 8907 w 3822533"/>
                    <a:gd name="connsiteY5" fmla="*/ 1701511 h 3344292"/>
                    <a:gd name="connsiteX6" fmla="*/ 466380 w 3822533"/>
                    <a:gd name="connsiteY6" fmla="*/ 999210 h 3344292"/>
                    <a:gd name="connsiteX7" fmla="*/ 576497 w 3822533"/>
                    <a:gd name="connsiteY7" fmla="*/ 851571 h 3344292"/>
                    <a:gd name="connsiteX8" fmla="*/ 955431 w 3822533"/>
                    <a:gd name="connsiteY8" fmla="*/ 374398 h 3344292"/>
                    <a:gd name="connsiteX9" fmla="*/ 1219389 w 3822533"/>
                    <a:gd name="connsiteY9" fmla="*/ 318931 h 3344292"/>
                    <a:gd name="connsiteX10" fmla="*/ 1280116 w 3822533"/>
                    <a:gd name="connsiteY10" fmla="*/ 321378 h 3344292"/>
                    <a:gd name="connsiteX11" fmla="*/ 1301168 w 3822533"/>
                    <a:gd name="connsiteY11" fmla="*/ 322194 h 3344292"/>
                    <a:gd name="connsiteX12" fmla="*/ 1448531 w 3822533"/>
                    <a:gd name="connsiteY12" fmla="*/ 258571 h 3344292"/>
                    <a:gd name="connsiteX13" fmla="*/ 1975637 w 3822533"/>
                    <a:gd name="connsiteY13" fmla="*/ 1631 h 3344292"/>
                    <a:gd name="connsiteX14" fmla="*/ 1975637 w 3822533"/>
                    <a:gd name="connsiteY14" fmla="*/ 1631 h 3344292"/>
                    <a:gd name="connsiteX15" fmla="*/ 2056606 w 3822533"/>
                    <a:gd name="connsiteY15" fmla="*/ 0 h 3344292"/>
                    <a:gd name="connsiteX16" fmla="*/ 2056606 w 3822533"/>
                    <a:gd name="connsiteY16" fmla="*/ 816 h 3344292"/>
                    <a:gd name="connsiteX17" fmla="*/ 2756985 w 3822533"/>
                    <a:gd name="connsiteY17" fmla="*/ 448625 h 3344292"/>
                    <a:gd name="connsiteX18" fmla="*/ 2795850 w 3822533"/>
                    <a:gd name="connsiteY18" fmla="*/ 503275 h 3344292"/>
                    <a:gd name="connsiteX19" fmla="*/ 2863864 w 3822533"/>
                    <a:gd name="connsiteY19" fmla="*/ 601157 h 3344292"/>
                    <a:gd name="connsiteX20" fmla="*/ 3457365 w 3822533"/>
                    <a:gd name="connsiteY20" fmla="*/ 947006 h 3344292"/>
                    <a:gd name="connsiteX21" fmla="*/ 3460604 w 3822533"/>
                    <a:gd name="connsiteY21" fmla="*/ 952716 h 3344292"/>
                    <a:gd name="connsiteX22" fmla="*/ 3488943 w 3822533"/>
                    <a:gd name="connsiteY22" fmla="*/ 1077515 h 3344292"/>
                    <a:gd name="connsiteX23" fmla="*/ 3822534 w 3822533"/>
                    <a:gd name="connsiteY23" fmla="*/ 1413576 h 3344292"/>
                    <a:gd name="connsiteX24" fmla="*/ 3659787 w 3822533"/>
                    <a:gd name="connsiteY24" fmla="*/ 1577528 h 3344292"/>
                    <a:gd name="connsiteX25" fmla="*/ 3554527 w 3822533"/>
                    <a:gd name="connsiteY25" fmla="*/ 1471489 h 3344292"/>
                    <a:gd name="connsiteX26" fmla="*/ 2837954 w 3822533"/>
                    <a:gd name="connsiteY26" fmla="*/ 2070199 h 3344292"/>
                    <a:gd name="connsiteX27" fmla="*/ 2803947 w 3822533"/>
                    <a:gd name="connsiteY27" fmla="*/ 2069383 h 3344292"/>
                    <a:gd name="connsiteX28" fmla="*/ 2803947 w 3822533"/>
                    <a:gd name="connsiteY28" fmla="*/ 3009864 h 3344292"/>
                    <a:gd name="connsiteX29" fmla="*/ 2448495 w 3822533"/>
                    <a:gd name="connsiteY29" fmla="*/ 3278223 h 3344292"/>
                    <a:gd name="connsiteX30" fmla="*/ 1778073 w 3822533"/>
                    <a:gd name="connsiteY30" fmla="*/ 3344293 h 33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22533" h="3344292">
                      <a:moveTo>
                        <a:pt x="1778073" y="3344293"/>
                      </a:moveTo>
                      <a:cubicBezTo>
                        <a:pt x="1525451" y="3344293"/>
                        <a:pt x="1286593" y="3320638"/>
                        <a:pt x="1106843" y="3276591"/>
                      </a:cubicBezTo>
                      <a:cubicBezTo>
                        <a:pt x="867985" y="3218678"/>
                        <a:pt x="751390" y="3131400"/>
                        <a:pt x="751390" y="3008232"/>
                      </a:cubicBezTo>
                      <a:lnTo>
                        <a:pt x="751390" y="1825495"/>
                      </a:lnTo>
                      <a:lnTo>
                        <a:pt x="0" y="1825495"/>
                      </a:lnTo>
                      <a:lnTo>
                        <a:pt x="8907" y="1701511"/>
                      </a:lnTo>
                      <a:cubicBezTo>
                        <a:pt x="30768" y="1402156"/>
                        <a:pt x="202422" y="1139507"/>
                        <a:pt x="466380" y="999210"/>
                      </a:cubicBezTo>
                      <a:cubicBezTo>
                        <a:pt x="523868" y="968214"/>
                        <a:pt x="564352" y="914379"/>
                        <a:pt x="576497" y="851571"/>
                      </a:cubicBezTo>
                      <a:cubicBezTo>
                        <a:pt x="617791" y="639494"/>
                        <a:pt x="759487" y="461676"/>
                        <a:pt x="955431" y="374398"/>
                      </a:cubicBezTo>
                      <a:cubicBezTo>
                        <a:pt x="1038019" y="337692"/>
                        <a:pt x="1129514" y="318931"/>
                        <a:pt x="1219389" y="318931"/>
                      </a:cubicBezTo>
                      <a:cubicBezTo>
                        <a:pt x="1239631" y="318931"/>
                        <a:pt x="1259874" y="319747"/>
                        <a:pt x="1280116" y="321378"/>
                      </a:cubicBezTo>
                      <a:cubicBezTo>
                        <a:pt x="1287403" y="322194"/>
                        <a:pt x="1293880" y="322194"/>
                        <a:pt x="1301168" y="322194"/>
                      </a:cubicBezTo>
                      <a:cubicBezTo>
                        <a:pt x="1358655" y="322194"/>
                        <a:pt x="1411285" y="299355"/>
                        <a:pt x="1448531" y="258571"/>
                      </a:cubicBezTo>
                      <a:cubicBezTo>
                        <a:pt x="1587797" y="107670"/>
                        <a:pt x="1773215" y="17129"/>
                        <a:pt x="1975637" y="1631"/>
                      </a:cubicBezTo>
                      <a:lnTo>
                        <a:pt x="1975637" y="1631"/>
                      </a:lnTo>
                      <a:lnTo>
                        <a:pt x="2056606" y="0"/>
                      </a:lnTo>
                      <a:lnTo>
                        <a:pt x="2056606" y="816"/>
                      </a:lnTo>
                      <a:cubicBezTo>
                        <a:pt x="2355380" y="7341"/>
                        <a:pt x="2622577" y="177819"/>
                        <a:pt x="2756985" y="448625"/>
                      </a:cubicBezTo>
                      <a:cubicBezTo>
                        <a:pt x="2766702" y="468201"/>
                        <a:pt x="2780466" y="486962"/>
                        <a:pt x="2795850" y="503275"/>
                      </a:cubicBezTo>
                      <a:cubicBezTo>
                        <a:pt x="2815283" y="531824"/>
                        <a:pt x="2841193" y="568530"/>
                        <a:pt x="2863864" y="601157"/>
                      </a:cubicBezTo>
                      <a:cubicBezTo>
                        <a:pt x="3106770" y="609314"/>
                        <a:pt x="3327815" y="737376"/>
                        <a:pt x="3457365" y="947006"/>
                      </a:cubicBezTo>
                      <a:lnTo>
                        <a:pt x="3460604" y="952716"/>
                      </a:lnTo>
                      <a:lnTo>
                        <a:pt x="3488943" y="1077515"/>
                      </a:lnTo>
                      <a:lnTo>
                        <a:pt x="3822534" y="1413576"/>
                      </a:lnTo>
                      <a:lnTo>
                        <a:pt x="3659787" y="1577528"/>
                      </a:lnTo>
                      <a:lnTo>
                        <a:pt x="3554527" y="1471489"/>
                      </a:lnTo>
                      <a:cubicBezTo>
                        <a:pt x="3490562" y="1813259"/>
                        <a:pt x="3190978" y="2070199"/>
                        <a:pt x="2837954" y="2070199"/>
                      </a:cubicBezTo>
                      <a:cubicBezTo>
                        <a:pt x="2826619" y="2070199"/>
                        <a:pt x="2815283" y="2070199"/>
                        <a:pt x="2803947" y="2069383"/>
                      </a:cubicBezTo>
                      <a:lnTo>
                        <a:pt x="2803947" y="3009864"/>
                      </a:lnTo>
                      <a:cubicBezTo>
                        <a:pt x="2803947" y="3132216"/>
                        <a:pt x="2687352" y="3220309"/>
                        <a:pt x="2448495" y="3278223"/>
                      </a:cubicBezTo>
                      <a:cubicBezTo>
                        <a:pt x="2269554" y="3320638"/>
                        <a:pt x="2030696" y="3344293"/>
                        <a:pt x="1778073" y="3344293"/>
                      </a:cubicBezTo>
                      <a:close/>
                    </a:path>
                  </a:pathLst>
                </a:custGeom>
                <a:noFill/>
                <a:ln w="80963"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16" name="Freeform 213">
                  <a:extLst>
                    <a:ext uri="{FF2B5EF4-FFF2-40B4-BE49-F238E27FC236}">
                      <a16:creationId xmlns:a16="http://schemas.microsoft.com/office/drawing/2014/main" id="{8713E519-4409-1A0A-DB25-95A4B570720D}"/>
                    </a:ext>
                  </a:extLst>
                </p:cNvPr>
                <p:cNvSpPr/>
                <p:nvPr/>
              </p:nvSpPr>
              <p:spPr>
                <a:xfrm>
                  <a:off x="3526657" y="3589297"/>
                  <a:ext cx="3925363" cy="3427492"/>
                </a:xfrm>
                <a:custGeom>
                  <a:avLst/>
                  <a:gdLst>
                    <a:gd name="connsiteX0" fmla="*/ 2082516 w 3925363"/>
                    <a:gd name="connsiteY0" fmla="*/ 83199 h 3427492"/>
                    <a:gd name="connsiteX1" fmla="*/ 2765082 w 3925363"/>
                    <a:gd name="connsiteY1" fmla="*/ 508985 h 3427492"/>
                    <a:gd name="connsiteX2" fmla="*/ 2812044 w 3925363"/>
                    <a:gd name="connsiteY2" fmla="*/ 574240 h 3427492"/>
                    <a:gd name="connsiteX3" fmla="*/ 2887345 w 3925363"/>
                    <a:gd name="connsiteY3" fmla="*/ 683541 h 3427492"/>
                    <a:gd name="connsiteX4" fmla="*/ 3467081 w 3925363"/>
                    <a:gd name="connsiteY4" fmla="*/ 1010629 h 3427492"/>
                    <a:gd name="connsiteX5" fmla="*/ 3497039 w 3925363"/>
                    <a:gd name="connsiteY5" fmla="*/ 1139507 h 3427492"/>
                    <a:gd name="connsiteX6" fmla="*/ 3810389 w 3925363"/>
                    <a:gd name="connsiteY6" fmla="*/ 1455175 h 3427492"/>
                    <a:gd name="connsiteX7" fmla="*/ 3705129 w 3925363"/>
                    <a:gd name="connsiteY7" fmla="*/ 1561214 h 3427492"/>
                    <a:gd name="connsiteX8" fmla="*/ 3569911 w 3925363"/>
                    <a:gd name="connsiteY8" fmla="*/ 1424995 h 3427492"/>
                    <a:gd name="connsiteX9" fmla="*/ 2883297 w 3925363"/>
                    <a:gd name="connsiteY9" fmla="*/ 2071015 h 3427492"/>
                    <a:gd name="connsiteX10" fmla="*/ 2808805 w 3925363"/>
                    <a:gd name="connsiteY10" fmla="*/ 2066121 h 3427492"/>
                    <a:gd name="connsiteX11" fmla="*/ 2808805 w 3925363"/>
                    <a:gd name="connsiteY11" fmla="*/ 3051463 h 3427492"/>
                    <a:gd name="connsiteX12" fmla="*/ 2484930 w 3925363"/>
                    <a:gd name="connsiteY12" fmla="*/ 3279854 h 3427492"/>
                    <a:gd name="connsiteX13" fmla="*/ 1822606 w 3925363"/>
                    <a:gd name="connsiteY13" fmla="*/ 3345924 h 3427492"/>
                    <a:gd name="connsiteX14" fmla="*/ 1160282 w 3925363"/>
                    <a:gd name="connsiteY14" fmla="*/ 3279854 h 3427492"/>
                    <a:gd name="connsiteX15" fmla="*/ 836407 w 3925363"/>
                    <a:gd name="connsiteY15" fmla="*/ 3051463 h 3427492"/>
                    <a:gd name="connsiteX16" fmla="*/ 836407 w 3925363"/>
                    <a:gd name="connsiteY16" fmla="*/ 1827126 h 3427492"/>
                    <a:gd name="connsiteX17" fmla="*/ 87446 w 3925363"/>
                    <a:gd name="connsiteY17" fmla="*/ 1827126 h 3427492"/>
                    <a:gd name="connsiteX18" fmla="*/ 93114 w 3925363"/>
                    <a:gd name="connsiteY18" fmla="*/ 1746373 h 3427492"/>
                    <a:gd name="connsiteX19" fmla="*/ 529536 w 3925363"/>
                    <a:gd name="connsiteY19" fmla="*/ 1077515 h 3427492"/>
                    <a:gd name="connsiteX20" fmla="*/ 660705 w 3925363"/>
                    <a:gd name="connsiteY20" fmla="*/ 901328 h 3427492"/>
                    <a:gd name="connsiteX21" fmla="*/ 1016158 w 3925363"/>
                    <a:gd name="connsiteY21" fmla="*/ 453519 h 3427492"/>
                    <a:gd name="connsiteX22" fmla="*/ 1263922 w 3925363"/>
                    <a:gd name="connsiteY22" fmla="*/ 401315 h 3427492"/>
                    <a:gd name="connsiteX23" fmla="*/ 1320600 w 3925363"/>
                    <a:gd name="connsiteY23" fmla="*/ 403762 h 3427492"/>
                    <a:gd name="connsiteX24" fmla="*/ 1345700 w 3925363"/>
                    <a:gd name="connsiteY24" fmla="*/ 404578 h 3427492"/>
                    <a:gd name="connsiteX25" fmla="*/ 1523022 w 3925363"/>
                    <a:gd name="connsiteY25" fmla="*/ 327904 h 3427492"/>
                    <a:gd name="connsiteX26" fmla="*/ 2061464 w 3925363"/>
                    <a:gd name="connsiteY26" fmla="*/ 82384 h 3427492"/>
                    <a:gd name="connsiteX27" fmla="*/ 2063083 w 3925363"/>
                    <a:gd name="connsiteY27" fmla="*/ 157426 h 3427492"/>
                    <a:gd name="connsiteX28" fmla="*/ 2061464 w 3925363"/>
                    <a:gd name="connsiteY28" fmla="*/ 82384 h 3427492"/>
                    <a:gd name="connsiteX29" fmla="*/ 2082516 w 3925363"/>
                    <a:gd name="connsiteY29" fmla="*/ 83199 h 3427492"/>
                    <a:gd name="connsiteX30" fmla="*/ 2140813 w 3925363"/>
                    <a:gd name="connsiteY30" fmla="*/ 0 h 3427492"/>
                    <a:gd name="connsiteX31" fmla="*/ 2059845 w 3925363"/>
                    <a:gd name="connsiteY31" fmla="*/ 2447 h 3427492"/>
                    <a:gd name="connsiteX32" fmla="*/ 2058225 w 3925363"/>
                    <a:gd name="connsiteY32" fmla="*/ 2447 h 3427492"/>
                    <a:gd name="connsiteX33" fmla="*/ 1978876 w 3925363"/>
                    <a:gd name="connsiteY33" fmla="*/ 4894 h 3427492"/>
                    <a:gd name="connsiteX34" fmla="*/ 1978876 w 3925363"/>
                    <a:gd name="connsiteY34" fmla="*/ 8972 h 3427492"/>
                    <a:gd name="connsiteX35" fmla="*/ 1463915 w 3925363"/>
                    <a:gd name="connsiteY35" fmla="*/ 274069 h 3427492"/>
                    <a:gd name="connsiteX36" fmla="*/ 1345700 w 3925363"/>
                    <a:gd name="connsiteY36" fmla="*/ 324641 h 3427492"/>
                    <a:gd name="connsiteX37" fmla="*/ 1328697 w 3925363"/>
                    <a:gd name="connsiteY37" fmla="*/ 323825 h 3427492"/>
                    <a:gd name="connsiteX38" fmla="*/ 1263922 w 3925363"/>
                    <a:gd name="connsiteY38" fmla="*/ 320563 h 3427492"/>
                    <a:gd name="connsiteX39" fmla="*/ 983770 w 3925363"/>
                    <a:gd name="connsiteY39" fmla="*/ 380107 h 3427492"/>
                    <a:gd name="connsiteX40" fmla="*/ 581355 w 3925363"/>
                    <a:gd name="connsiteY40" fmla="*/ 886645 h 3427492"/>
                    <a:gd name="connsiteX41" fmla="*/ 491480 w 3925363"/>
                    <a:gd name="connsiteY41" fmla="*/ 1005735 h 3427492"/>
                    <a:gd name="connsiteX42" fmla="*/ 12145 w 3925363"/>
                    <a:gd name="connsiteY42" fmla="*/ 1740664 h 3427492"/>
                    <a:gd name="connsiteX43" fmla="*/ 6477 w 3925363"/>
                    <a:gd name="connsiteY43" fmla="*/ 1821416 h 3427492"/>
                    <a:gd name="connsiteX44" fmla="*/ 0 w 3925363"/>
                    <a:gd name="connsiteY44" fmla="*/ 1908694 h 3427492"/>
                    <a:gd name="connsiteX45" fmla="*/ 87446 w 3925363"/>
                    <a:gd name="connsiteY45" fmla="*/ 1908694 h 3427492"/>
                    <a:gd name="connsiteX46" fmla="*/ 754629 w 3925363"/>
                    <a:gd name="connsiteY46" fmla="*/ 1908694 h 3427492"/>
                    <a:gd name="connsiteX47" fmla="*/ 754629 w 3925363"/>
                    <a:gd name="connsiteY47" fmla="*/ 3051463 h 3427492"/>
                    <a:gd name="connsiteX48" fmla="*/ 1140849 w 3925363"/>
                    <a:gd name="connsiteY48" fmla="*/ 3358975 h 3427492"/>
                    <a:gd name="connsiteX49" fmla="*/ 1821796 w 3925363"/>
                    <a:gd name="connsiteY49" fmla="*/ 3427493 h 3427492"/>
                    <a:gd name="connsiteX50" fmla="*/ 2502744 w 3925363"/>
                    <a:gd name="connsiteY50" fmla="*/ 3358975 h 3427492"/>
                    <a:gd name="connsiteX51" fmla="*/ 2888964 w 3925363"/>
                    <a:gd name="connsiteY51" fmla="*/ 3051463 h 3427492"/>
                    <a:gd name="connsiteX52" fmla="*/ 2888964 w 3925363"/>
                    <a:gd name="connsiteY52" fmla="*/ 2152583 h 3427492"/>
                    <a:gd name="connsiteX53" fmla="*/ 3621731 w 3925363"/>
                    <a:gd name="connsiteY53" fmla="*/ 1593025 h 3427492"/>
                    <a:gd name="connsiteX54" fmla="*/ 3647641 w 3925363"/>
                    <a:gd name="connsiteY54" fmla="*/ 1619127 h 3427492"/>
                    <a:gd name="connsiteX55" fmla="*/ 3705129 w 3925363"/>
                    <a:gd name="connsiteY55" fmla="*/ 1677041 h 3427492"/>
                    <a:gd name="connsiteX56" fmla="*/ 3762617 w 3925363"/>
                    <a:gd name="connsiteY56" fmla="*/ 1619127 h 3427492"/>
                    <a:gd name="connsiteX57" fmla="*/ 3867876 w 3925363"/>
                    <a:gd name="connsiteY57" fmla="*/ 1513089 h 3427492"/>
                    <a:gd name="connsiteX58" fmla="*/ 3925364 w 3925363"/>
                    <a:gd name="connsiteY58" fmla="*/ 1455175 h 3427492"/>
                    <a:gd name="connsiteX59" fmla="*/ 3867876 w 3925363"/>
                    <a:gd name="connsiteY59" fmla="*/ 1397262 h 3427492"/>
                    <a:gd name="connsiteX60" fmla="*/ 3570721 w 3925363"/>
                    <a:gd name="connsiteY60" fmla="*/ 1097907 h 3427492"/>
                    <a:gd name="connsiteX61" fmla="*/ 3546430 w 3925363"/>
                    <a:gd name="connsiteY61" fmla="*/ 991053 h 3427492"/>
                    <a:gd name="connsiteX62" fmla="*/ 3543192 w 3925363"/>
                    <a:gd name="connsiteY62" fmla="*/ 978817 h 3427492"/>
                    <a:gd name="connsiteX63" fmla="*/ 3535904 w 3925363"/>
                    <a:gd name="connsiteY63" fmla="*/ 967398 h 3427492"/>
                    <a:gd name="connsiteX64" fmla="*/ 2930258 w 3925363"/>
                    <a:gd name="connsiteY64" fmla="*/ 603604 h 3427492"/>
                    <a:gd name="connsiteX65" fmla="*/ 2879248 w 3925363"/>
                    <a:gd name="connsiteY65" fmla="*/ 529377 h 3427492"/>
                    <a:gd name="connsiteX66" fmla="*/ 2875200 w 3925363"/>
                    <a:gd name="connsiteY66" fmla="*/ 522852 h 3427492"/>
                    <a:gd name="connsiteX67" fmla="*/ 2869532 w 3925363"/>
                    <a:gd name="connsiteY67" fmla="*/ 517142 h 3427492"/>
                    <a:gd name="connsiteX68" fmla="*/ 2837954 w 3925363"/>
                    <a:gd name="connsiteY68" fmla="*/ 472279 h 3427492"/>
                    <a:gd name="connsiteX69" fmla="*/ 2140813 w 3925363"/>
                    <a:gd name="connsiteY69" fmla="*/ 3263 h 3427492"/>
                    <a:gd name="connsiteX70" fmla="*/ 2140813 w 3925363"/>
                    <a:gd name="connsiteY70" fmla="*/ 0 h 3427492"/>
                    <a:gd name="connsiteX71" fmla="*/ 2140813 w 3925363"/>
                    <a:gd name="connsiteY71" fmla="*/ 0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925363" h="3427492">
                      <a:moveTo>
                        <a:pt x="2082516" y="83199"/>
                      </a:moveTo>
                      <a:cubicBezTo>
                        <a:pt x="2373194" y="83199"/>
                        <a:pt x="2635532" y="246336"/>
                        <a:pt x="2765082" y="508985"/>
                      </a:cubicBezTo>
                      <a:cubicBezTo>
                        <a:pt x="2777227" y="533456"/>
                        <a:pt x="2793421" y="555479"/>
                        <a:pt x="2812044" y="574240"/>
                      </a:cubicBezTo>
                      <a:cubicBezTo>
                        <a:pt x="2829857" y="601973"/>
                        <a:pt x="2862245" y="647651"/>
                        <a:pt x="2887345" y="683541"/>
                      </a:cubicBezTo>
                      <a:cubicBezTo>
                        <a:pt x="3128632" y="685172"/>
                        <a:pt x="3345628" y="813234"/>
                        <a:pt x="3467081" y="1010629"/>
                      </a:cubicBezTo>
                      <a:lnTo>
                        <a:pt x="3497039" y="1139507"/>
                      </a:lnTo>
                      <a:lnTo>
                        <a:pt x="3810389" y="1455175"/>
                      </a:lnTo>
                      <a:lnTo>
                        <a:pt x="3705129" y="1561214"/>
                      </a:lnTo>
                      <a:lnTo>
                        <a:pt x="3569911" y="1424995"/>
                      </a:lnTo>
                      <a:cubicBezTo>
                        <a:pt x="3545621" y="1785526"/>
                        <a:pt x="3246846" y="2071015"/>
                        <a:pt x="2883297" y="2071015"/>
                      </a:cubicBezTo>
                      <a:cubicBezTo>
                        <a:pt x="2858196" y="2071015"/>
                        <a:pt x="2833096" y="2068568"/>
                        <a:pt x="2808805" y="2066121"/>
                      </a:cubicBezTo>
                      <a:lnTo>
                        <a:pt x="2808805" y="3051463"/>
                      </a:lnTo>
                      <a:cubicBezTo>
                        <a:pt x="2808805" y="3152608"/>
                        <a:pt x="2702736" y="3227651"/>
                        <a:pt x="2484930" y="3279854"/>
                      </a:cubicBezTo>
                      <a:cubicBezTo>
                        <a:pt x="2306799" y="3323085"/>
                        <a:pt x="2071990" y="3345924"/>
                        <a:pt x="1822606" y="3345924"/>
                      </a:cubicBezTo>
                      <a:cubicBezTo>
                        <a:pt x="1573222" y="3345924"/>
                        <a:pt x="1338413" y="3322270"/>
                        <a:pt x="1160282" y="3279854"/>
                      </a:cubicBezTo>
                      <a:cubicBezTo>
                        <a:pt x="942476" y="3227651"/>
                        <a:pt x="836407" y="3152608"/>
                        <a:pt x="836407" y="3051463"/>
                      </a:cubicBezTo>
                      <a:lnTo>
                        <a:pt x="836407" y="1827126"/>
                      </a:lnTo>
                      <a:lnTo>
                        <a:pt x="87446" y="1827126"/>
                      </a:lnTo>
                      <a:lnTo>
                        <a:pt x="93114" y="1746373"/>
                      </a:lnTo>
                      <a:cubicBezTo>
                        <a:pt x="114166" y="1460885"/>
                        <a:pt x="276913" y="1211287"/>
                        <a:pt x="529536" y="1077515"/>
                      </a:cubicBezTo>
                      <a:cubicBezTo>
                        <a:pt x="598359" y="1040809"/>
                        <a:pt x="646130" y="977186"/>
                        <a:pt x="660705" y="901328"/>
                      </a:cubicBezTo>
                      <a:cubicBezTo>
                        <a:pt x="699570" y="702302"/>
                        <a:pt x="832359" y="535087"/>
                        <a:pt x="1016158" y="453519"/>
                      </a:cubicBezTo>
                      <a:cubicBezTo>
                        <a:pt x="1094697" y="419260"/>
                        <a:pt x="1178905" y="401315"/>
                        <a:pt x="1263922" y="401315"/>
                      </a:cubicBezTo>
                      <a:cubicBezTo>
                        <a:pt x="1283354" y="401315"/>
                        <a:pt x="1301977" y="402131"/>
                        <a:pt x="1320600" y="403762"/>
                      </a:cubicBezTo>
                      <a:cubicBezTo>
                        <a:pt x="1328697" y="404578"/>
                        <a:pt x="1336794" y="404578"/>
                        <a:pt x="1345700" y="404578"/>
                      </a:cubicBezTo>
                      <a:cubicBezTo>
                        <a:pt x="1413714" y="404578"/>
                        <a:pt x="1477679" y="377660"/>
                        <a:pt x="1523022" y="327904"/>
                      </a:cubicBezTo>
                      <a:cubicBezTo>
                        <a:pt x="1663907" y="175371"/>
                        <a:pt x="1854994" y="88094"/>
                        <a:pt x="2061464" y="82384"/>
                      </a:cubicBezTo>
                      <a:lnTo>
                        <a:pt x="2063083" y="157426"/>
                      </a:lnTo>
                      <a:lnTo>
                        <a:pt x="2061464" y="82384"/>
                      </a:lnTo>
                      <a:cubicBezTo>
                        <a:pt x="2068751" y="83199"/>
                        <a:pt x="2075229" y="83199"/>
                        <a:pt x="2082516" y="83199"/>
                      </a:cubicBezTo>
                      <a:moveTo>
                        <a:pt x="2140813" y="0"/>
                      </a:moveTo>
                      <a:lnTo>
                        <a:pt x="2059845" y="2447"/>
                      </a:lnTo>
                      <a:cubicBezTo>
                        <a:pt x="2059035" y="2447"/>
                        <a:pt x="2059035" y="2447"/>
                        <a:pt x="2058225" y="2447"/>
                      </a:cubicBezTo>
                      <a:lnTo>
                        <a:pt x="1978876" y="4894"/>
                      </a:lnTo>
                      <a:lnTo>
                        <a:pt x="1978876" y="8972"/>
                      </a:lnTo>
                      <a:cubicBezTo>
                        <a:pt x="1781312" y="32627"/>
                        <a:pt x="1600752" y="124799"/>
                        <a:pt x="1463915" y="274069"/>
                      </a:cubicBezTo>
                      <a:cubicBezTo>
                        <a:pt x="1433956" y="306696"/>
                        <a:pt x="1391853" y="324641"/>
                        <a:pt x="1345700" y="324641"/>
                      </a:cubicBezTo>
                      <a:cubicBezTo>
                        <a:pt x="1340032" y="324641"/>
                        <a:pt x="1334365" y="324641"/>
                        <a:pt x="1328697" y="323825"/>
                      </a:cubicBezTo>
                      <a:cubicBezTo>
                        <a:pt x="1306835" y="322194"/>
                        <a:pt x="1285783" y="320563"/>
                        <a:pt x="1263922" y="320563"/>
                      </a:cubicBezTo>
                      <a:cubicBezTo>
                        <a:pt x="1168379" y="320563"/>
                        <a:pt x="1071216" y="340955"/>
                        <a:pt x="983770" y="380107"/>
                      </a:cubicBezTo>
                      <a:cubicBezTo>
                        <a:pt x="775680" y="472279"/>
                        <a:pt x="625079" y="661517"/>
                        <a:pt x="581355" y="886645"/>
                      </a:cubicBezTo>
                      <a:cubicBezTo>
                        <a:pt x="571639" y="938033"/>
                        <a:pt x="538442" y="981264"/>
                        <a:pt x="491480" y="1005735"/>
                      </a:cubicBezTo>
                      <a:cubicBezTo>
                        <a:pt x="214567" y="1152558"/>
                        <a:pt x="35626" y="1427442"/>
                        <a:pt x="12145" y="1740664"/>
                      </a:cubicBezTo>
                      <a:lnTo>
                        <a:pt x="6477" y="1821416"/>
                      </a:lnTo>
                      <a:lnTo>
                        <a:pt x="0" y="1908694"/>
                      </a:lnTo>
                      <a:lnTo>
                        <a:pt x="87446" y="1908694"/>
                      </a:lnTo>
                      <a:lnTo>
                        <a:pt x="754629" y="1908694"/>
                      </a:lnTo>
                      <a:lnTo>
                        <a:pt x="754629" y="3051463"/>
                      </a:lnTo>
                      <a:cubicBezTo>
                        <a:pt x="754629" y="3265988"/>
                        <a:pt x="1045306" y="3336136"/>
                        <a:pt x="1140849" y="3358975"/>
                      </a:cubicBezTo>
                      <a:cubicBezTo>
                        <a:pt x="1324649" y="3403022"/>
                        <a:pt x="1566745" y="3427493"/>
                        <a:pt x="1821796" y="3427493"/>
                      </a:cubicBezTo>
                      <a:cubicBezTo>
                        <a:pt x="2077658" y="3427493"/>
                        <a:pt x="2318944" y="3403022"/>
                        <a:pt x="2502744" y="3358975"/>
                      </a:cubicBezTo>
                      <a:cubicBezTo>
                        <a:pt x="2598287" y="3336136"/>
                        <a:pt x="2888964" y="3265988"/>
                        <a:pt x="2888964" y="3051463"/>
                      </a:cubicBezTo>
                      <a:lnTo>
                        <a:pt x="2888964" y="2152583"/>
                      </a:lnTo>
                      <a:cubicBezTo>
                        <a:pt x="3233082" y="2149320"/>
                        <a:pt x="3528617" y="1915219"/>
                        <a:pt x="3621731" y="1593025"/>
                      </a:cubicBezTo>
                      <a:lnTo>
                        <a:pt x="3647641" y="1619127"/>
                      </a:lnTo>
                      <a:lnTo>
                        <a:pt x="3705129" y="1677041"/>
                      </a:lnTo>
                      <a:lnTo>
                        <a:pt x="3762617" y="1619127"/>
                      </a:lnTo>
                      <a:lnTo>
                        <a:pt x="3867876" y="1513089"/>
                      </a:lnTo>
                      <a:lnTo>
                        <a:pt x="3925364" y="1455175"/>
                      </a:lnTo>
                      <a:lnTo>
                        <a:pt x="3867876" y="1397262"/>
                      </a:lnTo>
                      <a:lnTo>
                        <a:pt x="3570721" y="1097907"/>
                      </a:lnTo>
                      <a:lnTo>
                        <a:pt x="3546430" y="991053"/>
                      </a:lnTo>
                      <a:lnTo>
                        <a:pt x="3543192" y="978817"/>
                      </a:lnTo>
                      <a:lnTo>
                        <a:pt x="3535904" y="967398"/>
                      </a:lnTo>
                      <a:cubicBezTo>
                        <a:pt x="3403116" y="752874"/>
                        <a:pt x="3178832" y="619102"/>
                        <a:pt x="2930258" y="603604"/>
                      </a:cubicBezTo>
                      <a:cubicBezTo>
                        <a:pt x="2911636" y="576687"/>
                        <a:pt x="2892203" y="548138"/>
                        <a:pt x="2879248" y="529377"/>
                      </a:cubicBezTo>
                      <a:lnTo>
                        <a:pt x="2875200" y="522852"/>
                      </a:lnTo>
                      <a:lnTo>
                        <a:pt x="2869532" y="517142"/>
                      </a:lnTo>
                      <a:cubicBezTo>
                        <a:pt x="2856577" y="503275"/>
                        <a:pt x="2845241" y="488593"/>
                        <a:pt x="2837954" y="472279"/>
                      </a:cubicBezTo>
                      <a:cubicBezTo>
                        <a:pt x="2702736" y="199842"/>
                        <a:pt x="2439588" y="23655"/>
                        <a:pt x="2140813" y="3263"/>
                      </a:cubicBezTo>
                      <a:lnTo>
                        <a:pt x="2140813" y="0"/>
                      </a:lnTo>
                      <a:lnTo>
                        <a:pt x="2140813" y="0"/>
                      </a:lnTo>
                      <a:close/>
                    </a:path>
                  </a:pathLst>
                </a:custGeom>
                <a:noFill/>
                <a:ln w="80963"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grpSp>
          <p:grpSp>
            <p:nvGrpSpPr>
              <p:cNvPr id="160" name="Group 193">
                <a:extLst>
                  <a:ext uri="{FF2B5EF4-FFF2-40B4-BE49-F238E27FC236}">
                    <a16:creationId xmlns:a16="http://schemas.microsoft.com/office/drawing/2014/main" id="{7DEF5822-0849-7267-8775-54A6FAF93C66}"/>
                  </a:ext>
                </a:extLst>
              </p:cNvPr>
              <p:cNvGrpSpPr/>
              <p:nvPr/>
            </p:nvGrpSpPr>
            <p:grpSpPr>
              <a:xfrm>
                <a:off x="1587637" y="2575532"/>
                <a:ext cx="999229" cy="571037"/>
                <a:chOff x="3864264" y="7751529"/>
                <a:chExt cx="2665302" cy="1523163"/>
              </a:xfrm>
            </p:grpSpPr>
            <p:sp>
              <p:nvSpPr>
                <p:cNvPr id="212" name="Rounded Rectangle 133">
                  <a:extLst>
                    <a:ext uri="{FF2B5EF4-FFF2-40B4-BE49-F238E27FC236}">
                      <a16:creationId xmlns:a16="http://schemas.microsoft.com/office/drawing/2014/main" id="{A260B8CD-9FA6-D928-E236-8EE501B6A0F3}"/>
                    </a:ext>
                  </a:extLst>
                </p:cNvPr>
                <p:cNvSpPr/>
                <p:nvPr/>
              </p:nvSpPr>
              <p:spPr>
                <a:xfrm>
                  <a:off x="3864264"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Autonomous Database </a:t>
                  </a:r>
                  <a:b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b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Select AI</a:t>
                  </a:r>
                </a:p>
              </p:txBody>
            </p:sp>
            <p:pic>
              <p:nvPicPr>
                <p:cNvPr id="213" name="Picture 195">
                  <a:extLst>
                    <a:ext uri="{FF2B5EF4-FFF2-40B4-BE49-F238E27FC236}">
                      <a16:creationId xmlns:a16="http://schemas.microsoft.com/office/drawing/2014/main" id="{FCCC911D-F6F9-FAF4-4C18-BB519A0F9D2D}"/>
                    </a:ext>
                  </a:extLst>
                </p:cNvPr>
                <p:cNvPicPr>
                  <a:picLocks noChangeAspect="1"/>
                </p:cNvPicPr>
                <p:nvPr/>
              </p:nvPicPr>
              <p:blipFill>
                <a:blip r:embed="rId5"/>
                <a:stretch>
                  <a:fillRect/>
                </a:stretch>
              </p:blipFill>
              <p:spPr>
                <a:xfrm>
                  <a:off x="3864264" y="7903092"/>
                  <a:ext cx="746046" cy="648027"/>
                </a:xfrm>
                <a:prstGeom prst="rect">
                  <a:avLst/>
                </a:prstGeom>
              </p:spPr>
            </p:pic>
            <p:pic>
              <p:nvPicPr>
                <p:cNvPr id="214" name="Picture Placeholder 54">
                  <a:extLst>
                    <a:ext uri="{FF2B5EF4-FFF2-40B4-BE49-F238E27FC236}">
                      <a16:creationId xmlns:a16="http://schemas.microsoft.com/office/drawing/2014/main" id="{F7F5B197-04C6-3E16-E5ED-92177296AC15}"/>
                    </a:ext>
                  </a:extLst>
                </p:cNvPr>
                <p:cNvPicPr>
                  <a:picLocks noChangeAspect="1"/>
                </p:cNvPicPr>
                <p:nvPr/>
              </p:nvPicPr>
              <p:blipFill rotWithShape="1">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611291" y="7751529"/>
                  <a:ext cx="1171248" cy="1171248"/>
                </a:xfrm>
                <a:prstGeom prst="rect">
                  <a:avLst/>
                </a:prstGeom>
              </p:spPr>
            </p:pic>
          </p:grpSp>
          <p:grpSp>
            <p:nvGrpSpPr>
              <p:cNvPr id="161" name="Group 197">
                <a:extLst>
                  <a:ext uri="{FF2B5EF4-FFF2-40B4-BE49-F238E27FC236}">
                    <a16:creationId xmlns:a16="http://schemas.microsoft.com/office/drawing/2014/main" id="{4BAAB98B-66DE-B2A5-0CCC-0D3D5F9EF260}"/>
                  </a:ext>
                </a:extLst>
              </p:cNvPr>
              <p:cNvGrpSpPr/>
              <p:nvPr/>
            </p:nvGrpSpPr>
            <p:grpSpPr>
              <a:xfrm>
                <a:off x="5863275" y="2632353"/>
                <a:ext cx="999229" cy="514217"/>
                <a:chOff x="15268932" y="7903092"/>
                <a:chExt cx="2665302" cy="1371600"/>
              </a:xfrm>
            </p:grpSpPr>
            <p:sp>
              <p:nvSpPr>
                <p:cNvPr id="206" name="Rounded Rectangle 132">
                  <a:extLst>
                    <a:ext uri="{FF2B5EF4-FFF2-40B4-BE49-F238E27FC236}">
                      <a16:creationId xmlns:a16="http://schemas.microsoft.com/office/drawing/2014/main" id="{01B3DCF5-3237-C385-D4A2-CCF0F92D763F}"/>
                    </a:ext>
                  </a:extLst>
                </p:cNvPr>
                <p:cNvSpPr/>
                <p:nvPr/>
              </p:nvSpPr>
              <p:spPr>
                <a:xfrm>
                  <a:off x="15268932"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HeatWave </a:t>
                  </a:r>
                  <a:r>
                    <a:rPr kumimoji="0" lang="en-US" sz="675" b="0" i="0" u="none" strike="noStrike" kern="0" cap="none" spc="0" normalizeH="0" baseline="0" noProof="0" dirty="0" err="1">
                      <a:ln>
                        <a:noFill/>
                      </a:ln>
                      <a:solidFill>
                        <a:srgbClr val="FCFBFA"/>
                      </a:solidFill>
                      <a:effectLst/>
                      <a:uLnTx/>
                      <a:uFillTx/>
                      <a:latin typeface="Oracle Sans" panose="020B0503020204020204" pitchFamily="34" charset="0"/>
                      <a:cs typeface="Oracle Sans" panose="020B0503020204020204" pitchFamily="34" charset="0"/>
                    </a:rPr>
                    <a:t>AutoML</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grpSp>
              <p:nvGrpSpPr>
                <p:cNvPr id="207" name="Group 199">
                  <a:extLst>
                    <a:ext uri="{FF2B5EF4-FFF2-40B4-BE49-F238E27FC236}">
                      <a16:creationId xmlns:a16="http://schemas.microsoft.com/office/drawing/2014/main" id="{37BF5480-FE58-B848-5743-78428075534E}"/>
                    </a:ext>
                  </a:extLst>
                </p:cNvPr>
                <p:cNvGrpSpPr/>
                <p:nvPr/>
              </p:nvGrpSpPr>
              <p:grpSpPr>
                <a:xfrm>
                  <a:off x="16208671" y="8110099"/>
                  <a:ext cx="785824" cy="752060"/>
                  <a:chOff x="12121653" y="1507064"/>
                  <a:chExt cx="1830966" cy="1752290"/>
                </a:xfrm>
              </p:grpSpPr>
              <p:pic>
                <p:nvPicPr>
                  <p:cNvPr id="208" name="Picture 2" descr="How to Migrate from MariaDB to MySQL HeatWave – lefred blog: tribulations  of a MySQL Evangelist">
                    <a:extLst>
                      <a:ext uri="{FF2B5EF4-FFF2-40B4-BE49-F238E27FC236}">
                        <a16:creationId xmlns:a16="http://schemas.microsoft.com/office/drawing/2014/main" id="{F4D08BF8-2DAA-21F1-E88F-D0B25322990B}"/>
                      </a:ext>
                    </a:extLst>
                  </p:cNvPr>
                  <p:cNvPicPr>
                    <a:picLocks noChangeAspect="1" noChangeArrowheads="1"/>
                  </p:cNvPicPr>
                  <p:nvPr/>
                </p:nvPicPr>
                <p:blipFill rotWithShape="1">
                  <a:blip r:embed="rId8" cstate="hqprint">
                    <a:clrChange>
                      <a:clrFrom>
                        <a:srgbClr val="FFFFFF"/>
                      </a:clrFrom>
                      <a:clrTo>
                        <a:srgbClr val="FFFFFF">
                          <a:alpha val="0"/>
                        </a:srgbClr>
                      </a:clrTo>
                    </a:clrChange>
                    <a:biLevel thresh="25000"/>
                    <a:extLst>
                      <a:ext uri="{BEBA8EAE-BF5A-486C-A8C5-ECC9F3942E4B}">
                        <a14:imgProps xmlns:a14="http://schemas.microsoft.com/office/drawing/2010/main">
                          <a14:imgLayer r:embed="rId9">
                            <a14:imgEffect>
                              <a14:backgroundRemoval t="27376" b="93665" l="46324" r="96140">
                                <a14:foregroundMark x1="94901" y1="70858" x2="95221" y2="74661"/>
                                <a14:foregroundMark x1="94829" y1="69998" x2="94887" y2="70692"/>
                                <a14:foregroundMark x1="61949" y1="27376" x2="62868" y2="27602"/>
                                <a14:foregroundMark x1="76103" y1="91855" x2="86581" y2="93665"/>
                                <a14:foregroundMark x1="86581" y1="93665" x2="93382" y2="91855"/>
                                <a14:foregroundMark x1="93382" y1="91855" x2="93934" y2="91176"/>
                                <a14:foregroundMark x1="56985" y1="60407" x2="61213" y2="56561"/>
                                <a14:foregroundMark x1="61213" y1="56561" x2="62316" y2="56335"/>
                                <a14:foregroundMark x1="68382" y1="34163" x2="68750" y2="35294"/>
                                <a14:foregroundMark x1="95404" y1="63122" x2="95404" y2="63122"/>
                                <a14:foregroundMark x1="96140" y1="64027" x2="96140" y2="64027"/>
                                <a14:foregroundMark x1="70221" y1="50000" x2="70772" y2="50679"/>
                                <a14:backgroundMark x1="67279" y1="27149" x2="74265" y2="29864"/>
                                <a14:backgroundMark x1="74265" y1="29864" x2="74265" y2="29864"/>
                                <a14:backgroundMark x1="75184" y1="30543" x2="78125" y2="32579"/>
                                <a14:backgroundMark x1="78125" y1="32579" x2="81250" y2="36199"/>
                                <a14:backgroundMark x1="81250" y1="36199" x2="81250" y2="36199"/>
                                <a14:backgroundMark x1="81618" y1="37330" x2="89338" y2="50452"/>
                                <a14:backgroundMark x1="89338" y1="50452" x2="95221" y2="53846"/>
                                <a14:backgroundMark x1="93199" y1="58597" x2="95772" y2="61765"/>
                                <a14:backgroundMark x1="96263" y1="64422" x2="96691" y2="66742"/>
                                <a14:backgroundMark x1="96691" y1="66742" x2="96507" y2="70136"/>
                                <a14:backgroundMark x1="66176" y1="27602" x2="63787" y2="26244"/>
                                <a14:backgroundMark x1="62669" y1="26158" x2="60846" y2="26018"/>
                                <a14:backgroundMark x1="60846" y1="26018" x2="59191" y2="29186"/>
                                <a14:backgroundMark x1="59191" y1="29186" x2="59191" y2="30543"/>
                                <a14:backgroundMark x1="59926" y1="30769" x2="61213" y2="33484"/>
                                <a14:backgroundMark x1="61213" y1="33484" x2="63051" y2="35520"/>
                                <a14:backgroundMark x1="63051" y1="35520" x2="63419" y2="38914"/>
                                <a14:backgroundMark x1="63419" y1="38914" x2="65074" y2="41855"/>
                                <a14:backgroundMark x1="65074" y1="41855" x2="64154" y2="48416"/>
                                <a14:backgroundMark x1="64154" y1="48416" x2="64890" y2="52941"/>
                                <a14:backgroundMark x1="62067" y1="53453" x2="60846" y2="53620"/>
                                <a14:backgroundMark x1="62710" y1="53365" x2="62372" y2="53411"/>
                                <a14:backgroundMark x1="64154" y1="53167" x2="63775" y2="53219"/>
                                <a14:backgroundMark x1="60846" y1="53620" x2="55331" y2="57919"/>
                                <a14:backgroundMark x1="55331" y1="57919" x2="53860" y2="61312"/>
                                <a14:backgroundMark x1="53860" y1="61312" x2="52574" y2="61765"/>
                                <a14:backgroundMark x1="51103" y1="63122" x2="47794" y2="69231"/>
                                <a14:backgroundMark x1="47610" y1="70814" x2="47243" y2="74887"/>
                                <a14:backgroundMark x1="47243" y1="74887" x2="48162" y2="78507"/>
                                <a14:backgroundMark x1="48162" y1="78507" x2="49449" y2="80995"/>
                                <a14:backgroundMark x1="49449" y1="80995" x2="54044" y2="84389"/>
                                <a14:backgroundMark x1="54044" y1="84389" x2="63051" y2="85294"/>
                                <a14:backgroundMark x1="63051" y1="85294" x2="72426" y2="84615"/>
                                <a14:backgroundMark x1="72610" y1="84389" x2="72610" y2="91176"/>
                                <a14:backgroundMark x1="72610" y1="91176" x2="74449" y2="93665"/>
                                <a14:backgroundMark x1="74449" y1="93665" x2="74982" y2="93829"/>
                                <a14:backgroundMark x1="85248" y1="96013" x2="85503" y2="96032"/>
                                <a14:backgroundMark x1="66728" y1="54072" x2="74632" y2="57692"/>
                                <a14:backgroundMark x1="75184" y1="57466" x2="79044" y2="58824"/>
                                <a14:backgroundMark x1="78493" y1="59050" x2="78493" y2="50452"/>
                                <a14:backgroundMark x1="78493" y1="50452" x2="78493" y2="50226"/>
                                <a14:backgroundMark x1="68199" y1="50452" x2="70037" y2="45475"/>
                                <a14:backgroundMark x1="67831" y1="47964" x2="71507" y2="42081"/>
                                <a14:backgroundMark x1="67168" y1="36035" x2="70404" y2="41403"/>
                                <a14:backgroundMark x1="66176" y1="34389" x2="66555" y2="35018"/>
                                <a14:backgroundMark x1="70404" y1="41403" x2="71140" y2="42081"/>
                                <a14:backgroundMark x1="65441" y1="31222" x2="68750" y2="32805"/>
                                <a14:backgroundMark x1="71691" y1="33937" x2="76654" y2="43439"/>
                                <a14:backgroundMark x1="78860" y1="44344" x2="80699" y2="51584"/>
                                <a14:backgroundMark x1="83272" y1="54299" x2="85478" y2="58824"/>
                                <a14:backgroundMark x1="95772" y1="64480" x2="96140" y2="64480"/>
                                <a14:backgroundMark x1="62132" y1="59955" x2="62132" y2="69683"/>
                                <a14:backgroundMark x1="63971" y1="57919" x2="61244" y2="58625"/>
                                <a14:backgroundMark x1="60253" y1="59772" x2="58272" y2="68100"/>
                                <a14:backgroundMark x1="56434" y1="65385" x2="54044" y2="66968"/>
                                <a14:backgroundMark x1="54044" y1="66968" x2="51838" y2="70136"/>
                                <a14:backgroundMark x1="51838" y1="70136" x2="51471" y2="74208"/>
                                <a14:backgroundMark x1="51471" y1="74208" x2="56985" y2="78054"/>
                                <a14:backgroundMark x1="56985" y1="78054" x2="64890" y2="79638"/>
                                <a14:backgroundMark x1="64890" y1="79638" x2="69853" y2="79638"/>
                                <a14:backgroundMark x1="69853" y1="79638" x2="71691" y2="75792"/>
                                <a14:backgroundMark x1="71691" y1="75792" x2="71507" y2="68100"/>
                                <a14:backgroundMark x1="71507" y1="68100" x2="73713" y2="64706"/>
                                <a14:backgroundMark x1="73713" y1="64706" x2="75919" y2="63575"/>
                                <a14:backgroundMark x1="75919" y1="63575" x2="73346" y2="61538"/>
                                <a14:backgroundMark x1="73346" y1="61538" x2="70037" y2="61991"/>
                                <a14:backgroundMark x1="70037" y1="61991" x2="63971" y2="58371"/>
                                <a14:backgroundMark x1="63971" y1="58371" x2="62500" y2="63122"/>
                                <a14:backgroundMark x1="62500" y1="63122" x2="62316" y2="68326"/>
                                <a14:backgroundMark x1="62316" y1="68326" x2="58456" y2="68778"/>
                                <a14:backgroundMark x1="58456" y1="68778" x2="56618" y2="66742"/>
                                <a14:backgroundMark x1="56618" y1="66742" x2="55882" y2="66290"/>
                                <a14:backgroundMark x1="79596" y1="67421" x2="82353" y2="67195"/>
                                <a14:backgroundMark x1="82353" y1="67195" x2="86029" y2="67195"/>
                                <a14:backgroundMark x1="77574" y1="74208" x2="86397" y2="74208"/>
                                <a14:backgroundMark x1="78493" y1="81674" x2="81801" y2="81674"/>
                                <a14:backgroundMark x1="81801" y1="81674" x2="86397" y2="81674"/>
                                <a14:backgroundMark x1="86397" y1="81674" x2="89154" y2="81674"/>
                                <a14:backgroundMark x1="89154" y1="81674" x2="91544" y2="81448"/>
                                <a14:backgroundMark x1="91544" y1="81448" x2="92096" y2="80995"/>
                                <a14:backgroundMark x1="89706" y1="74434" x2="93382" y2="73982"/>
                                <a14:backgroundMark x1="81122" y1="89259" x2="86949" y2="88462"/>
                                <a14:backgroundMark x1="86949" y1="88462" x2="90257" y2="88462"/>
                                <a14:backgroundMark x1="96066" y1="63122" x2="96507" y2="63575"/>
                                <a14:backgroundMark x1="95404" y1="62443" x2="96066" y2="63122"/>
                                <a14:backgroundMark x1="96507" y1="64027" x2="96507" y2="64253"/>
                                <a14:backgroundMark x1="96507" y1="63575" x2="96507" y2="64027"/>
                                <a14:backgroundMark x1="95221" y1="56109" x2="95221" y2="57014"/>
                                <a14:backgroundMark x1="70772" y1="50905" x2="70772" y2="50905"/>
                                <a14:backgroundMark x1="70588" y1="50679" x2="70588" y2="50679"/>
                              </a14:backgroundRemoval>
                            </a14:imgEffect>
                          </a14:imgLayer>
                        </a14:imgProps>
                      </a:ext>
                      <a:ext uri="{28A0092B-C50C-407E-A947-70E740481C1C}">
                        <a14:useLocalDpi xmlns:a14="http://schemas.microsoft.com/office/drawing/2010/main" val="0"/>
                      </a:ext>
                    </a:extLst>
                  </a:blip>
                  <a:srcRect l="40930" t="23811"/>
                  <a:stretch/>
                </p:blipFill>
                <p:spPr bwMode="auto">
                  <a:xfrm>
                    <a:off x="12280519" y="1507064"/>
                    <a:ext cx="1672100" cy="1752290"/>
                  </a:xfrm>
                  <a:prstGeom prst="rect">
                    <a:avLst/>
                  </a:prstGeom>
                  <a:noFill/>
                  <a:extLst>
                    <a:ext uri="{909E8E84-426E-40DD-AFC4-6F175D3DCCD1}">
                      <a14:hiddenFill xmlns:a14="http://schemas.microsoft.com/office/drawing/2010/main">
                        <a:solidFill>
                          <a:srgbClr val="FFFFFF"/>
                        </a:solidFill>
                      </a14:hiddenFill>
                    </a:ext>
                  </a:extLst>
                </p:spPr>
              </p:pic>
              <p:grpSp>
                <p:nvGrpSpPr>
                  <p:cNvPr id="209" name="Graphic 3">
                    <a:extLst>
                      <a:ext uri="{FF2B5EF4-FFF2-40B4-BE49-F238E27FC236}">
                        <a16:creationId xmlns:a16="http://schemas.microsoft.com/office/drawing/2014/main" id="{23C4E3FC-28E0-E801-0EC3-EF02E24C4C64}"/>
                      </a:ext>
                    </a:extLst>
                  </p:cNvPr>
                  <p:cNvGrpSpPr/>
                  <p:nvPr/>
                </p:nvGrpSpPr>
                <p:grpSpPr>
                  <a:xfrm>
                    <a:off x="12121653" y="1527419"/>
                    <a:ext cx="718595" cy="685219"/>
                    <a:chOff x="8389674" y="2738057"/>
                    <a:chExt cx="489973" cy="467219"/>
                  </a:xfrm>
                  <a:solidFill>
                    <a:srgbClr val="131515"/>
                  </a:solidFill>
                </p:grpSpPr>
                <p:sp>
                  <p:nvSpPr>
                    <p:cNvPr id="210" name="Freeform: Shape 516">
                      <a:extLst>
                        <a:ext uri="{FF2B5EF4-FFF2-40B4-BE49-F238E27FC236}">
                          <a16:creationId xmlns:a16="http://schemas.microsoft.com/office/drawing/2014/main" id="{54FBBDAB-0B59-13D2-89FC-72982ABA228F}"/>
                        </a:ext>
                      </a:extLst>
                    </p:cNvPr>
                    <p:cNvSpPr/>
                    <p:nvPr/>
                  </p:nvSpPr>
                  <p:spPr>
                    <a:xfrm>
                      <a:off x="8389674" y="2739214"/>
                      <a:ext cx="235690" cy="466059"/>
                    </a:xfrm>
                    <a:custGeom>
                      <a:avLst/>
                      <a:gdLst>
                        <a:gd name="connsiteX0" fmla="*/ 201810 w 235691"/>
                        <a:gd name="connsiteY0" fmla="*/ 0 h 466065"/>
                        <a:gd name="connsiteX1" fmla="*/ 164464 w 235691"/>
                        <a:gd name="connsiteY1" fmla="*/ 6991 h 466065"/>
                        <a:gd name="connsiteX2" fmla="*/ 111974 w 235691"/>
                        <a:gd name="connsiteY2" fmla="*/ 51267 h 466065"/>
                        <a:gd name="connsiteX3" fmla="*/ 24513 w 235691"/>
                        <a:gd name="connsiteY3" fmla="*/ 154966 h 466065"/>
                        <a:gd name="connsiteX4" fmla="*/ 24513 w 235691"/>
                        <a:gd name="connsiteY4" fmla="*/ 164287 h 466065"/>
                        <a:gd name="connsiteX5" fmla="*/ 0 w 235691"/>
                        <a:gd name="connsiteY5" fmla="*/ 233031 h 466065"/>
                        <a:gd name="connsiteX6" fmla="*/ 25667 w 235691"/>
                        <a:gd name="connsiteY6" fmla="*/ 302943 h 466065"/>
                        <a:gd name="connsiteX7" fmla="*/ 25667 w 235691"/>
                        <a:gd name="connsiteY7" fmla="*/ 312260 h 466065"/>
                        <a:gd name="connsiteX8" fmla="*/ 111974 w 235691"/>
                        <a:gd name="connsiteY8" fmla="*/ 415963 h 466065"/>
                        <a:gd name="connsiteX9" fmla="*/ 199500 w 235691"/>
                        <a:gd name="connsiteY9" fmla="*/ 466066 h 466065"/>
                        <a:gd name="connsiteX10" fmla="*/ 202965 w 235691"/>
                        <a:gd name="connsiteY10" fmla="*/ 466066 h 466065"/>
                        <a:gd name="connsiteX11" fmla="*/ 235691 w 235691"/>
                        <a:gd name="connsiteY11" fmla="*/ 429945 h 466065"/>
                        <a:gd name="connsiteX12" fmla="*/ 235691 w 235691"/>
                        <a:gd name="connsiteY12" fmla="*/ 36120 h 466065"/>
                        <a:gd name="connsiteX13" fmla="*/ 201810 w 235691"/>
                        <a:gd name="connsiteY13" fmla="*/ 0 h 466065"/>
                        <a:gd name="connsiteX14" fmla="*/ 201810 w 235691"/>
                        <a:gd name="connsiteY14" fmla="*/ 439262 h 466065"/>
                        <a:gd name="connsiteX15" fmla="*/ 199500 w 235691"/>
                        <a:gd name="connsiteY15" fmla="*/ 439262 h 466065"/>
                        <a:gd name="connsiteX16" fmla="*/ 131802 w 235691"/>
                        <a:gd name="connsiteY16" fmla="*/ 396154 h 466065"/>
                        <a:gd name="connsiteX17" fmla="*/ 128337 w 235691"/>
                        <a:gd name="connsiteY17" fmla="*/ 390328 h 466065"/>
                        <a:gd name="connsiteX18" fmla="*/ 121343 w 235691"/>
                        <a:gd name="connsiteY18" fmla="*/ 390328 h 466065"/>
                        <a:gd name="connsiteX19" fmla="*/ 51335 w 235691"/>
                        <a:gd name="connsiteY19" fmla="*/ 312260 h 466065"/>
                        <a:gd name="connsiteX20" fmla="*/ 52490 w 235691"/>
                        <a:gd name="connsiteY20" fmla="*/ 300614 h 466065"/>
                        <a:gd name="connsiteX21" fmla="*/ 53645 w 235691"/>
                        <a:gd name="connsiteY21" fmla="*/ 293619 h 466065"/>
                        <a:gd name="connsiteX22" fmla="*/ 48961 w 235691"/>
                        <a:gd name="connsiteY22" fmla="*/ 288961 h 466065"/>
                        <a:gd name="connsiteX23" fmla="*/ 25667 w 235691"/>
                        <a:gd name="connsiteY23" fmla="*/ 233031 h 466065"/>
                        <a:gd name="connsiteX24" fmla="*/ 48961 w 235691"/>
                        <a:gd name="connsiteY24" fmla="*/ 177104 h 466065"/>
                        <a:gd name="connsiteX25" fmla="*/ 53645 w 235691"/>
                        <a:gd name="connsiteY25" fmla="*/ 172444 h 466065"/>
                        <a:gd name="connsiteX26" fmla="*/ 52490 w 235691"/>
                        <a:gd name="connsiteY26" fmla="*/ 165453 h 466065"/>
                        <a:gd name="connsiteX27" fmla="*/ 51335 w 235691"/>
                        <a:gd name="connsiteY27" fmla="*/ 153801 h 466065"/>
                        <a:gd name="connsiteX28" fmla="*/ 121343 w 235691"/>
                        <a:gd name="connsiteY28" fmla="*/ 75735 h 466065"/>
                        <a:gd name="connsiteX29" fmla="*/ 128337 w 235691"/>
                        <a:gd name="connsiteY29" fmla="*/ 75735 h 466065"/>
                        <a:gd name="connsiteX30" fmla="*/ 131802 w 235691"/>
                        <a:gd name="connsiteY30" fmla="*/ 69910 h 466065"/>
                        <a:gd name="connsiteX31" fmla="*/ 173833 w 235691"/>
                        <a:gd name="connsiteY31" fmla="*/ 32625 h 466065"/>
                        <a:gd name="connsiteX32" fmla="*/ 199500 w 235691"/>
                        <a:gd name="connsiteY32" fmla="*/ 27964 h 466065"/>
                        <a:gd name="connsiteX33" fmla="*/ 201810 w 235691"/>
                        <a:gd name="connsiteY33" fmla="*/ 27964 h 466065"/>
                        <a:gd name="connsiteX34" fmla="*/ 211179 w 235691"/>
                        <a:gd name="connsiteY34" fmla="*/ 37285 h 466065"/>
                        <a:gd name="connsiteX35" fmla="*/ 211179 w 235691"/>
                        <a:gd name="connsiteY35" fmla="*/ 160792 h 466065"/>
                        <a:gd name="connsiteX36" fmla="*/ 150475 w 235691"/>
                        <a:gd name="connsiteY36" fmla="*/ 160792 h 466065"/>
                        <a:gd name="connsiteX37" fmla="*/ 145855 w 235691"/>
                        <a:gd name="connsiteY37" fmla="*/ 156131 h 466065"/>
                        <a:gd name="connsiteX38" fmla="*/ 149320 w 235691"/>
                        <a:gd name="connsiteY38" fmla="*/ 140984 h 466065"/>
                        <a:gd name="connsiteX39" fmla="*/ 113129 w 235691"/>
                        <a:gd name="connsiteY39" fmla="*/ 103699 h 466065"/>
                        <a:gd name="connsiteX40" fmla="*/ 77002 w 235691"/>
                        <a:gd name="connsiteY40" fmla="*/ 140984 h 466065"/>
                        <a:gd name="connsiteX41" fmla="*/ 113129 w 235691"/>
                        <a:gd name="connsiteY41" fmla="*/ 178270 h 466065"/>
                        <a:gd name="connsiteX42" fmla="*/ 127182 w 235691"/>
                        <a:gd name="connsiteY42" fmla="*/ 174774 h 466065"/>
                        <a:gd name="connsiteX43" fmla="*/ 136486 w 235691"/>
                        <a:gd name="connsiteY43" fmla="*/ 184095 h 466065"/>
                        <a:gd name="connsiteX44" fmla="*/ 145855 w 235691"/>
                        <a:gd name="connsiteY44" fmla="*/ 187591 h 466065"/>
                        <a:gd name="connsiteX45" fmla="*/ 210024 w 235691"/>
                        <a:gd name="connsiteY45" fmla="*/ 187591 h 466065"/>
                        <a:gd name="connsiteX46" fmla="*/ 210024 w 235691"/>
                        <a:gd name="connsiteY46" fmla="*/ 221380 h 466065"/>
                        <a:gd name="connsiteX47" fmla="*/ 121343 w 235691"/>
                        <a:gd name="connsiteY47" fmla="*/ 221380 h 466065"/>
                        <a:gd name="connsiteX48" fmla="*/ 87462 w 235691"/>
                        <a:gd name="connsiteY48" fmla="*/ 198077 h 466065"/>
                        <a:gd name="connsiteX49" fmla="*/ 51335 w 235691"/>
                        <a:gd name="connsiteY49" fmla="*/ 235362 h 466065"/>
                        <a:gd name="connsiteX50" fmla="*/ 87462 w 235691"/>
                        <a:gd name="connsiteY50" fmla="*/ 272647 h 466065"/>
                        <a:gd name="connsiteX51" fmla="*/ 121343 w 235691"/>
                        <a:gd name="connsiteY51" fmla="*/ 249344 h 466065"/>
                        <a:gd name="connsiteX52" fmla="*/ 210024 w 235691"/>
                        <a:gd name="connsiteY52" fmla="*/ 249344 h 466065"/>
                        <a:gd name="connsiteX53" fmla="*/ 210024 w 235691"/>
                        <a:gd name="connsiteY53" fmla="*/ 281968 h 466065"/>
                        <a:gd name="connsiteX54" fmla="*/ 143481 w 235691"/>
                        <a:gd name="connsiteY54" fmla="*/ 281968 h 466065"/>
                        <a:gd name="connsiteX55" fmla="*/ 134176 w 235691"/>
                        <a:gd name="connsiteY55" fmla="*/ 285464 h 466065"/>
                        <a:gd name="connsiteX56" fmla="*/ 125963 w 235691"/>
                        <a:gd name="connsiteY56" fmla="*/ 291290 h 466065"/>
                        <a:gd name="connsiteX57" fmla="*/ 111974 w 235691"/>
                        <a:gd name="connsiteY57" fmla="*/ 287793 h 466065"/>
                        <a:gd name="connsiteX58" fmla="*/ 75848 w 235691"/>
                        <a:gd name="connsiteY58" fmla="*/ 325081 h 466065"/>
                        <a:gd name="connsiteX59" fmla="*/ 111974 w 235691"/>
                        <a:gd name="connsiteY59" fmla="*/ 362363 h 466065"/>
                        <a:gd name="connsiteX60" fmla="*/ 148165 w 235691"/>
                        <a:gd name="connsiteY60" fmla="*/ 325081 h 466065"/>
                        <a:gd name="connsiteX61" fmla="*/ 144636 w 235691"/>
                        <a:gd name="connsiteY61" fmla="*/ 309931 h 466065"/>
                        <a:gd name="connsiteX62" fmla="*/ 149320 w 235691"/>
                        <a:gd name="connsiteY62" fmla="*/ 305272 h 466065"/>
                        <a:gd name="connsiteX63" fmla="*/ 210024 w 235691"/>
                        <a:gd name="connsiteY63" fmla="*/ 305272 h 466065"/>
                        <a:gd name="connsiteX64" fmla="*/ 210024 w 235691"/>
                        <a:gd name="connsiteY64" fmla="*/ 431107 h 466065"/>
                        <a:gd name="connsiteX65" fmla="*/ 201810 w 235691"/>
                        <a:gd name="connsiteY65" fmla="*/ 439262 h 466065"/>
                        <a:gd name="connsiteX66" fmla="*/ 111974 w 235691"/>
                        <a:gd name="connsiteY66" fmla="*/ 149140 h 466065"/>
                        <a:gd name="connsiteX67" fmla="*/ 101515 w 235691"/>
                        <a:gd name="connsiteY67" fmla="*/ 138654 h 466065"/>
                        <a:gd name="connsiteX68" fmla="*/ 111974 w 235691"/>
                        <a:gd name="connsiteY68" fmla="*/ 128167 h 466065"/>
                        <a:gd name="connsiteX69" fmla="*/ 122498 w 235691"/>
                        <a:gd name="connsiteY69" fmla="*/ 138654 h 466065"/>
                        <a:gd name="connsiteX70" fmla="*/ 111974 w 235691"/>
                        <a:gd name="connsiteY70" fmla="*/ 149140 h 466065"/>
                        <a:gd name="connsiteX71" fmla="*/ 97985 w 235691"/>
                        <a:gd name="connsiteY71" fmla="*/ 233031 h 466065"/>
                        <a:gd name="connsiteX72" fmla="*/ 87462 w 235691"/>
                        <a:gd name="connsiteY72" fmla="*/ 243518 h 466065"/>
                        <a:gd name="connsiteX73" fmla="*/ 77002 w 235691"/>
                        <a:gd name="connsiteY73" fmla="*/ 233031 h 466065"/>
                        <a:gd name="connsiteX74" fmla="*/ 87462 w 235691"/>
                        <a:gd name="connsiteY74" fmla="*/ 222545 h 466065"/>
                        <a:gd name="connsiteX75" fmla="*/ 97985 w 235691"/>
                        <a:gd name="connsiteY75" fmla="*/ 233031 h 466065"/>
                        <a:gd name="connsiteX76" fmla="*/ 122498 w 235691"/>
                        <a:gd name="connsiteY76" fmla="*/ 325081 h 466065"/>
                        <a:gd name="connsiteX77" fmla="*/ 111974 w 235691"/>
                        <a:gd name="connsiteY77" fmla="*/ 335566 h 466065"/>
                        <a:gd name="connsiteX78" fmla="*/ 101515 w 235691"/>
                        <a:gd name="connsiteY78" fmla="*/ 325081 h 466065"/>
                        <a:gd name="connsiteX79" fmla="*/ 111974 w 235691"/>
                        <a:gd name="connsiteY79" fmla="*/ 314596 h 466065"/>
                        <a:gd name="connsiteX80" fmla="*/ 122498 w 235691"/>
                        <a:gd name="connsiteY80" fmla="*/ 325081 h 46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5691" h="466065">
                          <a:moveTo>
                            <a:pt x="201810" y="0"/>
                          </a:moveTo>
                          <a:cubicBezTo>
                            <a:pt x="188976" y="0"/>
                            <a:pt x="177297" y="2330"/>
                            <a:pt x="164464" y="6991"/>
                          </a:cubicBezTo>
                          <a:cubicBezTo>
                            <a:pt x="143481" y="15147"/>
                            <a:pt x="124808" y="30294"/>
                            <a:pt x="111974" y="51267"/>
                          </a:cubicBezTo>
                          <a:cubicBezTo>
                            <a:pt x="63014" y="58258"/>
                            <a:pt x="24513" y="102534"/>
                            <a:pt x="24513" y="154966"/>
                          </a:cubicBezTo>
                          <a:cubicBezTo>
                            <a:pt x="24513" y="158461"/>
                            <a:pt x="24513" y="160792"/>
                            <a:pt x="24513" y="164287"/>
                          </a:cubicBezTo>
                          <a:cubicBezTo>
                            <a:pt x="9305" y="182930"/>
                            <a:pt x="0" y="207398"/>
                            <a:pt x="0" y="233031"/>
                          </a:cubicBezTo>
                          <a:cubicBezTo>
                            <a:pt x="0" y="258666"/>
                            <a:pt x="9305" y="283134"/>
                            <a:pt x="25667" y="302943"/>
                          </a:cubicBezTo>
                          <a:cubicBezTo>
                            <a:pt x="25667" y="306434"/>
                            <a:pt x="25667" y="308769"/>
                            <a:pt x="25667" y="312260"/>
                          </a:cubicBezTo>
                          <a:cubicBezTo>
                            <a:pt x="25667" y="363531"/>
                            <a:pt x="63014" y="407807"/>
                            <a:pt x="111974" y="415963"/>
                          </a:cubicBezTo>
                          <a:cubicBezTo>
                            <a:pt x="130648" y="447418"/>
                            <a:pt x="163309" y="466066"/>
                            <a:pt x="199500" y="466066"/>
                          </a:cubicBezTo>
                          <a:cubicBezTo>
                            <a:pt x="200655" y="466066"/>
                            <a:pt x="201810" y="466066"/>
                            <a:pt x="202965" y="466066"/>
                          </a:cubicBezTo>
                          <a:cubicBezTo>
                            <a:pt x="221638" y="464898"/>
                            <a:pt x="235691" y="449754"/>
                            <a:pt x="235691" y="429945"/>
                          </a:cubicBezTo>
                          <a:lnTo>
                            <a:pt x="235691" y="36120"/>
                          </a:lnTo>
                          <a:cubicBezTo>
                            <a:pt x="235691" y="16312"/>
                            <a:pt x="220483" y="0"/>
                            <a:pt x="201810" y="0"/>
                          </a:cubicBezTo>
                          <a:close/>
                          <a:moveTo>
                            <a:pt x="201810" y="439262"/>
                          </a:moveTo>
                          <a:cubicBezTo>
                            <a:pt x="200655" y="439262"/>
                            <a:pt x="200655" y="439262"/>
                            <a:pt x="199500" y="439262"/>
                          </a:cubicBezTo>
                          <a:cubicBezTo>
                            <a:pt x="171523" y="439262"/>
                            <a:pt x="144636" y="422951"/>
                            <a:pt x="131802" y="396154"/>
                          </a:cubicBezTo>
                          <a:lnTo>
                            <a:pt x="128337" y="390328"/>
                          </a:lnTo>
                          <a:lnTo>
                            <a:pt x="121343" y="390328"/>
                          </a:lnTo>
                          <a:cubicBezTo>
                            <a:pt x="81687" y="386830"/>
                            <a:pt x="51335" y="353046"/>
                            <a:pt x="51335" y="312260"/>
                          </a:cubicBezTo>
                          <a:cubicBezTo>
                            <a:pt x="51335" y="308769"/>
                            <a:pt x="51335" y="305272"/>
                            <a:pt x="52490" y="300614"/>
                          </a:cubicBezTo>
                          <a:lnTo>
                            <a:pt x="53645" y="293619"/>
                          </a:lnTo>
                          <a:lnTo>
                            <a:pt x="48961" y="288961"/>
                          </a:lnTo>
                          <a:cubicBezTo>
                            <a:pt x="33817" y="273812"/>
                            <a:pt x="25667" y="254004"/>
                            <a:pt x="25667" y="233031"/>
                          </a:cubicBezTo>
                          <a:cubicBezTo>
                            <a:pt x="25667" y="212059"/>
                            <a:pt x="33817" y="192251"/>
                            <a:pt x="48961" y="177104"/>
                          </a:cubicBezTo>
                          <a:lnTo>
                            <a:pt x="53645" y="172444"/>
                          </a:lnTo>
                          <a:lnTo>
                            <a:pt x="52490" y="165453"/>
                          </a:lnTo>
                          <a:cubicBezTo>
                            <a:pt x="51335" y="160792"/>
                            <a:pt x="51335" y="157296"/>
                            <a:pt x="51335" y="153801"/>
                          </a:cubicBezTo>
                          <a:cubicBezTo>
                            <a:pt x="51335" y="113020"/>
                            <a:pt x="82842" y="78065"/>
                            <a:pt x="121343" y="75735"/>
                          </a:cubicBezTo>
                          <a:lnTo>
                            <a:pt x="128337" y="75735"/>
                          </a:lnTo>
                          <a:lnTo>
                            <a:pt x="131802" y="69910"/>
                          </a:lnTo>
                          <a:cubicBezTo>
                            <a:pt x="141171" y="52432"/>
                            <a:pt x="155160" y="39615"/>
                            <a:pt x="173833" y="32625"/>
                          </a:cubicBezTo>
                          <a:cubicBezTo>
                            <a:pt x="181982" y="29129"/>
                            <a:pt x="191351" y="27964"/>
                            <a:pt x="199500" y="27964"/>
                          </a:cubicBezTo>
                          <a:cubicBezTo>
                            <a:pt x="200655" y="27964"/>
                            <a:pt x="200655" y="27964"/>
                            <a:pt x="201810" y="27964"/>
                          </a:cubicBezTo>
                          <a:cubicBezTo>
                            <a:pt x="206494" y="27964"/>
                            <a:pt x="211179" y="32625"/>
                            <a:pt x="211179" y="37285"/>
                          </a:cubicBezTo>
                          <a:lnTo>
                            <a:pt x="211179" y="160792"/>
                          </a:lnTo>
                          <a:lnTo>
                            <a:pt x="150475" y="160792"/>
                          </a:lnTo>
                          <a:lnTo>
                            <a:pt x="145855" y="156131"/>
                          </a:lnTo>
                          <a:cubicBezTo>
                            <a:pt x="148165" y="151471"/>
                            <a:pt x="149320" y="145645"/>
                            <a:pt x="149320" y="140984"/>
                          </a:cubicBezTo>
                          <a:cubicBezTo>
                            <a:pt x="149320" y="121176"/>
                            <a:pt x="133022" y="103699"/>
                            <a:pt x="113129" y="103699"/>
                          </a:cubicBezTo>
                          <a:cubicBezTo>
                            <a:pt x="93301" y="103699"/>
                            <a:pt x="77002" y="120011"/>
                            <a:pt x="77002" y="140984"/>
                          </a:cubicBezTo>
                          <a:cubicBezTo>
                            <a:pt x="77002" y="161957"/>
                            <a:pt x="93301" y="178270"/>
                            <a:pt x="113129" y="178270"/>
                          </a:cubicBezTo>
                          <a:cubicBezTo>
                            <a:pt x="117814" y="178270"/>
                            <a:pt x="122498" y="177104"/>
                            <a:pt x="127182" y="174774"/>
                          </a:cubicBezTo>
                          <a:lnTo>
                            <a:pt x="136486" y="184095"/>
                          </a:lnTo>
                          <a:cubicBezTo>
                            <a:pt x="138796" y="186425"/>
                            <a:pt x="142326" y="187591"/>
                            <a:pt x="145855" y="187591"/>
                          </a:cubicBezTo>
                          <a:lnTo>
                            <a:pt x="210024" y="187591"/>
                          </a:lnTo>
                          <a:lnTo>
                            <a:pt x="210024" y="221380"/>
                          </a:lnTo>
                          <a:lnTo>
                            <a:pt x="121343" y="221380"/>
                          </a:lnTo>
                          <a:cubicBezTo>
                            <a:pt x="116659" y="207398"/>
                            <a:pt x="102669" y="198077"/>
                            <a:pt x="87462" y="198077"/>
                          </a:cubicBezTo>
                          <a:cubicBezTo>
                            <a:pt x="67634" y="198077"/>
                            <a:pt x="51335" y="214389"/>
                            <a:pt x="51335" y="235362"/>
                          </a:cubicBezTo>
                          <a:cubicBezTo>
                            <a:pt x="51335" y="256335"/>
                            <a:pt x="67634" y="272647"/>
                            <a:pt x="87462" y="272647"/>
                          </a:cubicBezTo>
                          <a:cubicBezTo>
                            <a:pt x="102669" y="272647"/>
                            <a:pt x="115503" y="263326"/>
                            <a:pt x="121343" y="249344"/>
                          </a:cubicBezTo>
                          <a:lnTo>
                            <a:pt x="210024" y="249344"/>
                          </a:lnTo>
                          <a:lnTo>
                            <a:pt x="210024" y="281968"/>
                          </a:lnTo>
                          <a:lnTo>
                            <a:pt x="143481" y="281968"/>
                          </a:lnTo>
                          <a:cubicBezTo>
                            <a:pt x="140016" y="281968"/>
                            <a:pt x="136486" y="283134"/>
                            <a:pt x="134176" y="285464"/>
                          </a:cubicBezTo>
                          <a:lnTo>
                            <a:pt x="125963" y="291290"/>
                          </a:lnTo>
                          <a:cubicBezTo>
                            <a:pt x="121343" y="288961"/>
                            <a:pt x="116659" y="287793"/>
                            <a:pt x="111974" y="287793"/>
                          </a:cubicBezTo>
                          <a:cubicBezTo>
                            <a:pt x="92147" y="287793"/>
                            <a:pt x="75848" y="304104"/>
                            <a:pt x="75848" y="325081"/>
                          </a:cubicBezTo>
                          <a:cubicBezTo>
                            <a:pt x="75848" y="346051"/>
                            <a:pt x="92147" y="362363"/>
                            <a:pt x="111974" y="362363"/>
                          </a:cubicBezTo>
                          <a:cubicBezTo>
                            <a:pt x="131802" y="362363"/>
                            <a:pt x="148165" y="346051"/>
                            <a:pt x="148165" y="325081"/>
                          </a:cubicBezTo>
                          <a:cubicBezTo>
                            <a:pt x="148165" y="319255"/>
                            <a:pt x="147010" y="314596"/>
                            <a:pt x="144636" y="309931"/>
                          </a:cubicBezTo>
                          <a:lnTo>
                            <a:pt x="149320" y="305272"/>
                          </a:lnTo>
                          <a:lnTo>
                            <a:pt x="210024" y="305272"/>
                          </a:lnTo>
                          <a:lnTo>
                            <a:pt x="210024" y="431107"/>
                          </a:lnTo>
                          <a:cubicBezTo>
                            <a:pt x="210024" y="435772"/>
                            <a:pt x="206494" y="439262"/>
                            <a:pt x="201810" y="439262"/>
                          </a:cubicBezTo>
                          <a:close/>
                          <a:moveTo>
                            <a:pt x="111974" y="149140"/>
                          </a:moveTo>
                          <a:cubicBezTo>
                            <a:pt x="106135" y="149140"/>
                            <a:pt x="101515" y="144480"/>
                            <a:pt x="101515" y="138654"/>
                          </a:cubicBezTo>
                          <a:cubicBezTo>
                            <a:pt x="101515" y="132828"/>
                            <a:pt x="106135" y="128167"/>
                            <a:pt x="111974" y="128167"/>
                          </a:cubicBezTo>
                          <a:cubicBezTo>
                            <a:pt x="117814" y="128167"/>
                            <a:pt x="122498" y="132828"/>
                            <a:pt x="122498" y="138654"/>
                          </a:cubicBezTo>
                          <a:cubicBezTo>
                            <a:pt x="122498" y="144480"/>
                            <a:pt x="117814" y="149140"/>
                            <a:pt x="111974" y="149140"/>
                          </a:cubicBezTo>
                          <a:close/>
                          <a:moveTo>
                            <a:pt x="97985" y="233031"/>
                          </a:moveTo>
                          <a:cubicBezTo>
                            <a:pt x="97985" y="238857"/>
                            <a:pt x="93301" y="243518"/>
                            <a:pt x="87462" y="243518"/>
                          </a:cubicBezTo>
                          <a:cubicBezTo>
                            <a:pt x="81687" y="243518"/>
                            <a:pt x="77002" y="238857"/>
                            <a:pt x="77002" y="233031"/>
                          </a:cubicBezTo>
                          <a:cubicBezTo>
                            <a:pt x="77002" y="227206"/>
                            <a:pt x="81687" y="222545"/>
                            <a:pt x="87462" y="222545"/>
                          </a:cubicBezTo>
                          <a:cubicBezTo>
                            <a:pt x="93301" y="222545"/>
                            <a:pt x="97985" y="227206"/>
                            <a:pt x="97985" y="233031"/>
                          </a:cubicBezTo>
                          <a:close/>
                          <a:moveTo>
                            <a:pt x="122498" y="325081"/>
                          </a:moveTo>
                          <a:cubicBezTo>
                            <a:pt x="122498" y="330908"/>
                            <a:pt x="117814" y="335566"/>
                            <a:pt x="111974" y="335566"/>
                          </a:cubicBezTo>
                          <a:cubicBezTo>
                            <a:pt x="106135" y="335566"/>
                            <a:pt x="101515" y="330908"/>
                            <a:pt x="101515" y="325081"/>
                          </a:cubicBezTo>
                          <a:cubicBezTo>
                            <a:pt x="101515" y="319255"/>
                            <a:pt x="106135" y="314596"/>
                            <a:pt x="111974" y="314596"/>
                          </a:cubicBezTo>
                          <a:cubicBezTo>
                            <a:pt x="117814" y="314596"/>
                            <a:pt x="122498" y="319255"/>
                            <a:pt x="122498" y="325081"/>
                          </a:cubicBez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11" name="Freeform: Shape 517">
                      <a:extLst>
                        <a:ext uri="{FF2B5EF4-FFF2-40B4-BE49-F238E27FC236}">
                          <a16:creationId xmlns:a16="http://schemas.microsoft.com/office/drawing/2014/main" id="{4B5F06F1-0990-A9C5-FE49-BFD251DD6802}"/>
                        </a:ext>
                      </a:extLst>
                    </p:cNvPr>
                    <p:cNvSpPr/>
                    <p:nvPr/>
                  </p:nvSpPr>
                  <p:spPr>
                    <a:xfrm>
                      <a:off x="8642800" y="2738057"/>
                      <a:ext cx="236847" cy="467219"/>
                    </a:xfrm>
                    <a:custGeom>
                      <a:avLst/>
                      <a:gdLst>
                        <a:gd name="connsiteX0" fmla="*/ 236846 w 236845"/>
                        <a:gd name="connsiteY0" fmla="*/ 234197 h 467226"/>
                        <a:gd name="connsiteX1" fmla="*/ 211179 w 236845"/>
                        <a:gd name="connsiteY1" fmla="*/ 164287 h 467226"/>
                        <a:gd name="connsiteX2" fmla="*/ 211179 w 236845"/>
                        <a:gd name="connsiteY2" fmla="*/ 154966 h 467226"/>
                        <a:gd name="connsiteX3" fmla="*/ 123717 w 236845"/>
                        <a:gd name="connsiteY3" fmla="*/ 51267 h 467226"/>
                        <a:gd name="connsiteX4" fmla="*/ 71163 w 236845"/>
                        <a:gd name="connsiteY4" fmla="*/ 6991 h 467226"/>
                        <a:gd name="connsiteX5" fmla="*/ 33881 w 236845"/>
                        <a:gd name="connsiteY5" fmla="*/ 0 h 467226"/>
                        <a:gd name="connsiteX6" fmla="*/ 0 w 236845"/>
                        <a:gd name="connsiteY6" fmla="*/ 36120 h 467226"/>
                        <a:gd name="connsiteX7" fmla="*/ 0 w 236845"/>
                        <a:gd name="connsiteY7" fmla="*/ 431106 h 467226"/>
                        <a:gd name="connsiteX8" fmla="*/ 32662 w 236845"/>
                        <a:gd name="connsiteY8" fmla="*/ 467226 h 467226"/>
                        <a:gd name="connsiteX9" fmla="*/ 36191 w 236845"/>
                        <a:gd name="connsiteY9" fmla="*/ 467226 h 467226"/>
                        <a:gd name="connsiteX10" fmla="*/ 123717 w 236845"/>
                        <a:gd name="connsiteY10" fmla="*/ 417130 h 467226"/>
                        <a:gd name="connsiteX11" fmla="*/ 210023 w 236845"/>
                        <a:gd name="connsiteY11" fmla="*/ 313427 h 467226"/>
                        <a:gd name="connsiteX12" fmla="*/ 210023 w 236845"/>
                        <a:gd name="connsiteY12" fmla="*/ 304104 h 467226"/>
                        <a:gd name="connsiteX13" fmla="*/ 236846 w 236845"/>
                        <a:gd name="connsiteY13" fmla="*/ 234197 h 467226"/>
                        <a:gd name="connsiteX14" fmla="*/ 184356 w 236845"/>
                        <a:gd name="connsiteY14" fmla="*/ 301775 h 467226"/>
                        <a:gd name="connsiteX15" fmla="*/ 185511 w 236845"/>
                        <a:gd name="connsiteY15" fmla="*/ 313427 h 467226"/>
                        <a:gd name="connsiteX16" fmla="*/ 115503 w 236845"/>
                        <a:gd name="connsiteY16" fmla="*/ 391495 h 467226"/>
                        <a:gd name="connsiteX17" fmla="*/ 108509 w 236845"/>
                        <a:gd name="connsiteY17" fmla="*/ 391495 h 467226"/>
                        <a:gd name="connsiteX18" fmla="*/ 105044 w 236845"/>
                        <a:gd name="connsiteY18" fmla="*/ 398483 h 467226"/>
                        <a:gd name="connsiteX19" fmla="*/ 37346 w 236845"/>
                        <a:gd name="connsiteY19" fmla="*/ 441597 h 467226"/>
                        <a:gd name="connsiteX20" fmla="*/ 35036 w 236845"/>
                        <a:gd name="connsiteY20" fmla="*/ 441597 h 467226"/>
                        <a:gd name="connsiteX21" fmla="*/ 26822 w 236845"/>
                        <a:gd name="connsiteY21" fmla="*/ 432274 h 467226"/>
                        <a:gd name="connsiteX22" fmla="*/ 26822 w 236845"/>
                        <a:gd name="connsiteY22" fmla="*/ 306440 h 467226"/>
                        <a:gd name="connsiteX23" fmla="*/ 87526 w 236845"/>
                        <a:gd name="connsiteY23" fmla="*/ 306440 h 467226"/>
                        <a:gd name="connsiteX24" fmla="*/ 92210 w 236845"/>
                        <a:gd name="connsiteY24" fmla="*/ 311098 h 467226"/>
                        <a:gd name="connsiteX25" fmla="*/ 88680 w 236845"/>
                        <a:gd name="connsiteY25" fmla="*/ 326242 h 467226"/>
                        <a:gd name="connsiteX26" fmla="*/ 124872 w 236845"/>
                        <a:gd name="connsiteY26" fmla="*/ 363530 h 467226"/>
                        <a:gd name="connsiteX27" fmla="*/ 160998 w 236845"/>
                        <a:gd name="connsiteY27" fmla="*/ 326242 h 467226"/>
                        <a:gd name="connsiteX28" fmla="*/ 124872 w 236845"/>
                        <a:gd name="connsiteY28" fmla="*/ 288960 h 467226"/>
                        <a:gd name="connsiteX29" fmla="*/ 110883 w 236845"/>
                        <a:gd name="connsiteY29" fmla="*/ 292457 h 467226"/>
                        <a:gd name="connsiteX30" fmla="*/ 101514 w 236845"/>
                        <a:gd name="connsiteY30" fmla="*/ 283134 h 467226"/>
                        <a:gd name="connsiteX31" fmla="*/ 92210 w 236845"/>
                        <a:gd name="connsiteY31" fmla="*/ 279638 h 467226"/>
                        <a:gd name="connsiteX32" fmla="*/ 26822 w 236845"/>
                        <a:gd name="connsiteY32" fmla="*/ 279638 h 467226"/>
                        <a:gd name="connsiteX33" fmla="*/ 26822 w 236845"/>
                        <a:gd name="connsiteY33" fmla="*/ 247014 h 467226"/>
                        <a:gd name="connsiteX34" fmla="*/ 115503 w 236845"/>
                        <a:gd name="connsiteY34" fmla="*/ 247014 h 467226"/>
                        <a:gd name="connsiteX35" fmla="*/ 149384 w 236845"/>
                        <a:gd name="connsiteY35" fmla="*/ 270317 h 467226"/>
                        <a:gd name="connsiteX36" fmla="*/ 185511 w 236845"/>
                        <a:gd name="connsiteY36" fmla="*/ 233032 h 467226"/>
                        <a:gd name="connsiteX37" fmla="*/ 149384 w 236845"/>
                        <a:gd name="connsiteY37" fmla="*/ 195747 h 467226"/>
                        <a:gd name="connsiteX38" fmla="*/ 115503 w 236845"/>
                        <a:gd name="connsiteY38" fmla="*/ 219050 h 467226"/>
                        <a:gd name="connsiteX39" fmla="*/ 26822 w 236845"/>
                        <a:gd name="connsiteY39" fmla="*/ 219050 h 467226"/>
                        <a:gd name="connsiteX40" fmla="*/ 26822 w 236845"/>
                        <a:gd name="connsiteY40" fmla="*/ 185260 h 467226"/>
                        <a:gd name="connsiteX41" fmla="*/ 93365 w 236845"/>
                        <a:gd name="connsiteY41" fmla="*/ 185260 h 467226"/>
                        <a:gd name="connsiteX42" fmla="*/ 102669 w 236845"/>
                        <a:gd name="connsiteY42" fmla="*/ 181765 h 467226"/>
                        <a:gd name="connsiteX43" fmla="*/ 112038 w 236845"/>
                        <a:gd name="connsiteY43" fmla="*/ 172444 h 467226"/>
                        <a:gd name="connsiteX44" fmla="*/ 126027 w 236845"/>
                        <a:gd name="connsiteY44" fmla="*/ 175939 h 467226"/>
                        <a:gd name="connsiteX45" fmla="*/ 162218 w 236845"/>
                        <a:gd name="connsiteY45" fmla="*/ 138654 h 467226"/>
                        <a:gd name="connsiteX46" fmla="*/ 126027 w 236845"/>
                        <a:gd name="connsiteY46" fmla="*/ 101369 h 467226"/>
                        <a:gd name="connsiteX47" fmla="*/ 89836 w 236845"/>
                        <a:gd name="connsiteY47" fmla="*/ 138654 h 467226"/>
                        <a:gd name="connsiteX48" fmla="*/ 93365 w 236845"/>
                        <a:gd name="connsiteY48" fmla="*/ 153801 h 467226"/>
                        <a:gd name="connsiteX49" fmla="*/ 88680 w 236845"/>
                        <a:gd name="connsiteY49" fmla="*/ 158461 h 467226"/>
                        <a:gd name="connsiteX50" fmla="*/ 26822 w 236845"/>
                        <a:gd name="connsiteY50" fmla="*/ 158461 h 467226"/>
                        <a:gd name="connsiteX51" fmla="*/ 26822 w 236845"/>
                        <a:gd name="connsiteY51" fmla="*/ 37285 h 467226"/>
                        <a:gd name="connsiteX52" fmla="*/ 36191 w 236845"/>
                        <a:gd name="connsiteY52" fmla="*/ 27964 h 467226"/>
                        <a:gd name="connsiteX53" fmla="*/ 38501 w 236845"/>
                        <a:gd name="connsiteY53" fmla="*/ 27964 h 467226"/>
                        <a:gd name="connsiteX54" fmla="*/ 64168 w 236845"/>
                        <a:gd name="connsiteY54" fmla="*/ 32625 h 467226"/>
                        <a:gd name="connsiteX55" fmla="*/ 106198 w 236845"/>
                        <a:gd name="connsiteY55" fmla="*/ 69910 h 467226"/>
                        <a:gd name="connsiteX56" fmla="*/ 108509 w 236845"/>
                        <a:gd name="connsiteY56" fmla="*/ 75735 h 467226"/>
                        <a:gd name="connsiteX57" fmla="*/ 115503 w 236845"/>
                        <a:gd name="connsiteY57" fmla="*/ 75735 h 467226"/>
                        <a:gd name="connsiteX58" fmla="*/ 185511 w 236845"/>
                        <a:gd name="connsiteY58" fmla="*/ 153801 h 467226"/>
                        <a:gd name="connsiteX59" fmla="*/ 184356 w 236845"/>
                        <a:gd name="connsiteY59" fmla="*/ 165453 h 467226"/>
                        <a:gd name="connsiteX60" fmla="*/ 183200 w 236845"/>
                        <a:gd name="connsiteY60" fmla="*/ 172444 h 467226"/>
                        <a:gd name="connsiteX61" fmla="*/ 187885 w 236845"/>
                        <a:gd name="connsiteY61" fmla="*/ 177104 h 467226"/>
                        <a:gd name="connsiteX62" fmla="*/ 211179 w 236845"/>
                        <a:gd name="connsiteY62" fmla="*/ 233032 h 467226"/>
                        <a:gd name="connsiteX63" fmla="*/ 187885 w 236845"/>
                        <a:gd name="connsiteY63" fmla="*/ 288960 h 467226"/>
                        <a:gd name="connsiteX64" fmla="*/ 183200 w 236845"/>
                        <a:gd name="connsiteY64" fmla="*/ 293619 h 467226"/>
                        <a:gd name="connsiteX65" fmla="*/ 184356 w 236845"/>
                        <a:gd name="connsiteY65" fmla="*/ 301775 h 467226"/>
                        <a:gd name="connsiteX66" fmla="*/ 124872 w 236845"/>
                        <a:gd name="connsiteY66" fmla="*/ 315757 h 467226"/>
                        <a:gd name="connsiteX67" fmla="*/ 135331 w 236845"/>
                        <a:gd name="connsiteY67" fmla="*/ 326242 h 467226"/>
                        <a:gd name="connsiteX68" fmla="*/ 124872 w 236845"/>
                        <a:gd name="connsiteY68" fmla="*/ 336733 h 467226"/>
                        <a:gd name="connsiteX69" fmla="*/ 114348 w 236845"/>
                        <a:gd name="connsiteY69" fmla="*/ 326242 h 467226"/>
                        <a:gd name="connsiteX70" fmla="*/ 124872 w 236845"/>
                        <a:gd name="connsiteY70" fmla="*/ 315757 h 467226"/>
                        <a:gd name="connsiteX71" fmla="*/ 138861 w 236845"/>
                        <a:gd name="connsiteY71" fmla="*/ 234197 h 467226"/>
                        <a:gd name="connsiteX72" fmla="*/ 149384 w 236845"/>
                        <a:gd name="connsiteY72" fmla="*/ 223710 h 467226"/>
                        <a:gd name="connsiteX73" fmla="*/ 159844 w 236845"/>
                        <a:gd name="connsiteY73" fmla="*/ 234197 h 467226"/>
                        <a:gd name="connsiteX74" fmla="*/ 149384 w 236845"/>
                        <a:gd name="connsiteY74" fmla="*/ 244683 h 467226"/>
                        <a:gd name="connsiteX75" fmla="*/ 138861 w 236845"/>
                        <a:gd name="connsiteY75" fmla="*/ 234197 h 467226"/>
                        <a:gd name="connsiteX76" fmla="*/ 114348 w 236845"/>
                        <a:gd name="connsiteY76" fmla="*/ 139819 h 467226"/>
                        <a:gd name="connsiteX77" fmla="*/ 124872 w 236845"/>
                        <a:gd name="connsiteY77" fmla="*/ 129333 h 467226"/>
                        <a:gd name="connsiteX78" fmla="*/ 135331 w 236845"/>
                        <a:gd name="connsiteY78" fmla="*/ 139819 h 467226"/>
                        <a:gd name="connsiteX79" fmla="*/ 124872 w 236845"/>
                        <a:gd name="connsiteY79" fmla="*/ 150306 h 467226"/>
                        <a:gd name="connsiteX80" fmla="*/ 114348 w 236845"/>
                        <a:gd name="connsiteY80" fmla="*/ 139819 h 4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6845" h="467226">
                          <a:moveTo>
                            <a:pt x="236846" y="234197"/>
                          </a:moveTo>
                          <a:cubicBezTo>
                            <a:pt x="236846" y="208563"/>
                            <a:pt x="227541" y="184095"/>
                            <a:pt x="211179" y="164287"/>
                          </a:cubicBezTo>
                          <a:cubicBezTo>
                            <a:pt x="211179" y="160792"/>
                            <a:pt x="211179" y="158461"/>
                            <a:pt x="211179" y="154966"/>
                          </a:cubicBezTo>
                          <a:cubicBezTo>
                            <a:pt x="211179" y="102534"/>
                            <a:pt x="173832" y="58258"/>
                            <a:pt x="123717" y="51267"/>
                          </a:cubicBezTo>
                          <a:cubicBezTo>
                            <a:pt x="112038" y="31459"/>
                            <a:pt x="93365" y="16312"/>
                            <a:pt x="71163" y="6991"/>
                          </a:cubicBezTo>
                          <a:cubicBezTo>
                            <a:pt x="59548" y="2331"/>
                            <a:pt x="46715" y="0"/>
                            <a:pt x="33881" y="0"/>
                          </a:cubicBezTo>
                          <a:cubicBezTo>
                            <a:pt x="15208" y="0"/>
                            <a:pt x="0" y="16312"/>
                            <a:pt x="0" y="36120"/>
                          </a:cubicBezTo>
                          <a:lnTo>
                            <a:pt x="0" y="431106"/>
                          </a:lnTo>
                          <a:cubicBezTo>
                            <a:pt x="0" y="450915"/>
                            <a:pt x="13988" y="466065"/>
                            <a:pt x="32662" y="467226"/>
                          </a:cubicBezTo>
                          <a:cubicBezTo>
                            <a:pt x="33881" y="467226"/>
                            <a:pt x="35036" y="467226"/>
                            <a:pt x="36191" y="467226"/>
                          </a:cubicBezTo>
                          <a:cubicBezTo>
                            <a:pt x="72382" y="467226"/>
                            <a:pt x="105044" y="448585"/>
                            <a:pt x="123717" y="417130"/>
                          </a:cubicBezTo>
                          <a:cubicBezTo>
                            <a:pt x="172677" y="410136"/>
                            <a:pt x="210023" y="365860"/>
                            <a:pt x="210023" y="313427"/>
                          </a:cubicBezTo>
                          <a:cubicBezTo>
                            <a:pt x="210023" y="311098"/>
                            <a:pt x="210023" y="307601"/>
                            <a:pt x="210023" y="304104"/>
                          </a:cubicBezTo>
                          <a:cubicBezTo>
                            <a:pt x="227541" y="284299"/>
                            <a:pt x="236846" y="259831"/>
                            <a:pt x="236846" y="234197"/>
                          </a:cubicBezTo>
                          <a:close/>
                          <a:moveTo>
                            <a:pt x="184356" y="301775"/>
                          </a:moveTo>
                          <a:cubicBezTo>
                            <a:pt x="185511" y="306440"/>
                            <a:pt x="185511" y="309930"/>
                            <a:pt x="185511" y="313427"/>
                          </a:cubicBezTo>
                          <a:cubicBezTo>
                            <a:pt x="185511" y="354207"/>
                            <a:pt x="155159" y="387998"/>
                            <a:pt x="115503" y="391495"/>
                          </a:cubicBezTo>
                          <a:lnTo>
                            <a:pt x="108509" y="391495"/>
                          </a:lnTo>
                          <a:lnTo>
                            <a:pt x="105044" y="398483"/>
                          </a:lnTo>
                          <a:cubicBezTo>
                            <a:pt x="92210" y="425286"/>
                            <a:pt x="65323" y="441597"/>
                            <a:pt x="37346" y="441597"/>
                          </a:cubicBezTo>
                          <a:cubicBezTo>
                            <a:pt x="36191" y="441597"/>
                            <a:pt x="36191" y="441597"/>
                            <a:pt x="35036" y="441597"/>
                          </a:cubicBezTo>
                          <a:cubicBezTo>
                            <a:pt x="30352" y="441597"/>
                            <a:pt x="26822" y="436932"/>
                            <a:pt x="26822" y="432274"/>
                          </a:cubicBezTo>
                          <a:lnTo>
                            <a:pt x="26822" y="306440"/>
                          </a:lnTo>
                          <a:lnTo>
                            <a:pt x="87526" y="306440"/>
                          </a:lnTo>
                          <a:lnTo>
                            <a:pt x="92210" y="311098"/>
                          </a:lnTo>
                          <a:cubicBezTo>
                            <a:pt x="89836" y="315757"/>
                            <a:pt x="88680" y="321583"/>
                            <a:pt x="88680" y="326242"/>
                          </a:cubicBezTo>
                          <a:cubicBezTo>
                            <a:pt x="88680" y="346051"/>
                            <a:pt x="105044" y="363530"/>
                            <a:pt x="124872" y="363530"/>
                          </a:cubicBezTo>
                          <a:cubicBezTo>
                            <a:pt x="144699" y="363530"/>
                            <a:pt x="160998" y="347219"/>
                            <a:pt x="160998" y="326242"/>
                          </a:cubicBezTo>
                          <a:cubicBezTo>
                            <a:pt x="160998" y="305272"/>
                            <a:pt x="144699" y="288960"/>
                            <a:pt x="124872" y="288960"/>
                          </a:cubicBezTo>
                          <a:cubicBezTo>
                            <a:pt x="120187" y="288960"/>
                            <a:pt x="115503" y="290122"/>
                            <a:pt x="110883" y="292457"/>
                          </a:cubicBezTo>
                          <a:lnTo>
                            <a:pt x="101514" y="283134"/>
                          </a:lnTo>
                          <a:cubicBezTo>
                            <a:pt x="99204" y="280804"/>
                            <a:pt x="95675" y="279638"/>
                            <a:pt x="92210" y="279638"/>
                          </a:cubicBezTo>
                          <a:lnTo>
                            <a:pt x="26822" y="279638"/>
                          </a:lnTo>
                          <a:lnTo>
                            <a:pt x="26822" y="247014"/>
                          </a:lnTo>
                          <a:lnTo>
                            <a:pt x="115503" y="247014"/>
                          </a:lnTo>
                          <a:cubicBezTo>
                            <a:pt x="120187" y="260995"/>
                            <a:pt x="134176" y="270317"/>
                            <a:pt x="149384" y="270317"/>
                          </a:cubicBezTo>
                          <a:cubicBezTo>
                            <a:pt x="169212" y="270317"/>
                            <a:pt x="185511" y="254005"/>
                            <a:pt x="185511" y="233032"/>
                          </a:cubicBezTo>
                          <a:cubicBezTo>
                            <a:pt x="185511" y="212059"/>
                            <a:pt x="169212" y="195747"/>
                            <a:pt x="149384" y="195747"/>
                          </a:cubicBezTo>
                          <a:cubicBezTo>
                            <a:pt x="134176" y="195747"/>
                            <a:pt x="121343" y="205068"/>
                            <a:pt x="115503" y="219050"/>
                          </a:cubicBezTo>
                          <a:lnTo>
                            <a:pt x="26822" y="219050"/>
                          </a:lnTo>
                          <a:lnTo>
                            <a:pt x="26822" y="185260"/>
                          </a:lnTo>
                          <a:lnTo>
                            <a:pt x="93365" y="185260"/>
                          </a:lnTo>
                          <a:cubicBezTo>
                            <a:pt x="96830" y="185260"/>
                            <a:pt x="100360" y="184095"/>
                            <a:pt x="102669" y="181765"/>
                          </a:cubicBezTo>
                          <a:lnTo>
                            <a:pt x="112038" y="172444"/>
                          </a:lnTo>
                          <a:cubicBezTo>
                            <a:pt x="116658" y="174774"/>
                            <a:pt x="121343" y="175939"/>
                            <a:pt x="126027" y="175939"/>
                          </a:cubicBezTo>
                          <a:cubicBezTo>
                            <a:pt x="145855" y="175939"/>
                            <a:pt x="162218" y="159627"/>
                            <a:pt x="162218" y="138654"/>
                          </a:cubicBezTo>
                          <a:cubicBezTo>
                            <a:pt x="162218" y="117681"/>
                            <a:pt x="145855" y="101369"/>
                            <a:pt x="126027" y="101369"/>
                          </a:cubicBezTo>
                          <a:cubicBezTo>
                            <a:pt x="106198" y="101369"/>
                            <a:pt x="89836" y="117681"/>
                            <a:pt x="89836" y="138654"/>
                          </a:cubicBezTo>
                          <a:cubicBezTo>
                            <a:pt x="89836" y="144480"/>
                            <a:pt x="90990" y="149140"/>
                            <a:pt x="93365" y="153801"/>
                          </a:cubicBezTo>
                          <a:lnTo>
                            <a:pt x="88680" y="158461"/>
                          </a:lnTo>
                          <a:lnTo>
                            <a:pt x="26822" y="158461"/>
                          </a:lnTo>
                          <a:lnTo>
                            <a:pt x="26822" y="37285"/>
                          </a:lnTo>
                          <a:cubicBezTo>
                            <a:pt x="26822" y="32625"/>
                            <a:pt x="30352" y="27964"/>
                            <a:pt x="36191" y="27964"/>
                          </a:cubicBezTo>
                          <a:cubicBezTo>
                            <a:pt x="37346" y="27964"/>
                            <a:pt x="37346" y="27964"/>
                            <a:pt x="38501" y="27964"/>
                          </a:cubicBezTo>
                          <a:cubicBezTo>
                            <a:pt x="46715" y="27964"/>
                            <a:pt x="56019" y="29129"/>
                            <a:pt x="64168" y="32625"/>
                          </a:cubicBezTo>
                          <a:cubicBezTo>
                            <a:pt x="81686" y="39616"/>
                            <a:pt x="96830" y="52432"/>
                            <a:pt x="106198" y="69910"/>
                          </a:cubicBezTo>
                          <a:lnTo>
                            <a:pt x="108509" y="75735"/>
                          </a:lnTo>
                          <a:lnTo>
                            <a:pt x="115503" y="75735"/>
                          </a:lnTo>
                          <a:cubicBezTo>
                            <a:pt x="155159" y="79231"/>
                            <a:pt x="185511" y="113020"/>
                            <a:pt x="185511" y="153801"/>
                          </a:cubicBezTo>
                          <a:cubicBezTo>
                            <a:pt x="185511" y="157297"/>
                            <a:pt x="185511" y="160792"/>
                            <a:pt x="184356" y="165453"/>
                          </a:cubicBezTo>
                          <a:lnTo>
                            <a:pt x="183200" y="172444"/>
                          </a:lnTo>
                          <a:lnTo>
                            <a:pt x="187885" y="177104"/>
                          </a:lnTo>
                          <a:cubicBezTo>
                            <a:pt x="203029" y="192251"/>
                            <a:pt x="211179" y="212059"/>
                            <a:pt x="211179" y="233032"/>
                          </a:cubicBezTo>
                          <a:cubicBezTo>
                            <a:pt x="211179" y="254005"/>
                            <a:pt x="203029" y="273812"/>
                            <a:pt x="187885" y="288960"/>
                          </a:cubicBezTo>
                          <a:lnTo>
                            <a:pt x="183200" y="293619"/>
                          </a:lnTo>
                          <a:lnTo>
                            <a:pt x="184356" y="301775"/>
                          </a:lnTo>
                          <a:close/>
                          <a:moveTo>
                            <a:pt x="124872" y="315757"/>
                          </a:moveTo>
                          <a:cubicBezTo>
                            <a:pt x="130711" y="315757"/>
                            <a:pt x="135331" y="320422"/>
                            <a:pt x="135331" y="326242"/>
                          </a:cubicBezTo>
                          <a:cubicBezTo>
                            <a:pt x="135331" y="332068"/>
                            <a:pt x="130711" y="336733"/>
                            <a:pt x="124872" y="336733"/>
                          </a:cubicBezTo>
                          <a:cubicBezTo>
                            <a:pt x="119032" y="336733"/>
                            <a:pt x="114348" y="332068"/>
                            <a:pt x="114348" y="326242"/>
                          </a:cubicBezTo>
                          <a:cubicBezTo>
                            <a:pt x="114348" y="320422"/>
                            <a:pt x="119032" y="315757"/>
                            <a:pt x="124872" y="315757"/>
                          </a:cubicBezTo>
                          <a:close/>
                          <a:moveTo>
                            <a:pt x="138861" y="234197"/>
                          </a:moveTo>
                          <a:cubicBezTo>
                            <a:pt x="138861" y="228371"/>
                            <a:pt x="143545" y="223710"/>
                            <a:pt x="149384" y="223710"/>
                          </a:cubicBezTo>
                          <a:cubicBezTo>
                            <a:pt x="155159" y="223710"/>
                            <a:pt x="159844" y="228371"/>
                            <a:pt x="159844" y="234197"/>
                          </a:cubicBezTo>
                          <a:cubicBezTo>
                            <a:pt x="159844" y="240023"/>
                            <a:pt x="155159" y="244683"/>
                            <a:pt x="149384" y="244683"/>
                          </a:cubicBezTo>
                          <a:cubicBezTo>
                            <a:pt x="143545" y="244683"/>
                            <a:pt x="138861" y="240023"/>
                            <a:pt x="138861" y="234197"/>
                          </a:cubicBezTo>
                          <a:close/>
                          <a:moveTo>
                            <a:pt x="114348" y="139819"/>
                          </a:moveTo>
                          <a:cubicBezTo>
                            <a:pt x="114348" y="133993"/>
                            <a:pt x="119032" y="129333"/>
                            <a:pt x="124872" y="129333"/>
                          </a:cubicBezTo>
                          <a:cubicBezTo>
                            <a:pt x="130711" y="129333"/>
                            <a:pt x="135331" y="133993"/>
                            <a:pt x="135331" y="139819"/>
                          </a:cubicBezTo>
                          <a:cubicBezTo>
                            <a:pt x="135331" y="145645"/>
                            <a:pt x="130711" y="150306"/>
                            <a:pt x="124872" y="150306"/>
                          </a:cubicBezTo>
                          <a:cubicBezTo>
                            <a:pt x="119032" y="150306"/>
                            <a:pt x="114348" y="145645"/>
                            <a:pt x="114348" y="139819"/>
                          </a:cubicBez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grpSp>
            </p:grpSp>
          </p:grpSp>
          <p:grpSp>
            <p:nvGrpSpPr>
              <p:cNvPr id="162" name="Group 204">
                <a:extLst>
                  <a:ext uri="{FF2B5EF4-FFF2-40B4-BE49-F238E27FC236}">
                    <a16:creationId xmlns:a16="http://schemas.microsoft.com/office/drawing/2014/main" id="{1A06E651-8C61-B018-B09F-806865B29055}"/>
                  </a:ext>
                </a:extLst>
              </p:cNvPr>
              <p:cNvGrpSpPr/>
              <p:nvPr/>
            </p:nvGrpSpPr>
            <p:grpSpPr>
              <a:xfrm>
                <a:off x="6932184" y="2632353"/>
                <a:ext cx="999229" cy="514217"/>
                <a:chOff x="18120098" y="7903092"/>
                <a:chExt cx="2665302" cy="1371600"/>
              </a:xfrm>
            </p:grpSpPr>
            <p:sp>
              <p:nvSpPr>
                <p:cNvPr id="204" name="Rounded Rectangle 133">
                  <a:extLst>
                    <a:ext uri="{FF2B5EF4-FFF2-40B4-BE49-F238E27FC236}">
                      <a16:creationId xmlns:a16="http://schemas.microsoft.com/office/drawing/2014/main" id="{4EFC2F5D-29C2-2135-2F47-E2EF924C6FC2}"/>
                    </a:ext>
                  </a:extLst>
                </p:cNvPr>
                <p:cNvSpPr/>
                <p:nvPr/>
              </p:nvSpPr>
              <p:spPr>
                <a:xfrm>
                  <a:off x="18120098"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a:ln>
                        <a:noFill/>
                      </a:ln>
                      <a:solidFill>
                        <a:srgbClr val="FCFBFA"/>
                      </a:solidFill>
                      <a:effectLst/>
                      <a:uLnTx/>
                      <a:uFillTx/>
                      <a:latin typeface="Oracle Sans" panose="020B0503020204020204" pitchFamily="34" charset="0"/>
                      <a:cs typeface="Oracle Sans" panose="020B0503020204020204" pitchFamily="34" charset="0"/>
                    </a:rPr>
                    <a:t>Data Labeling</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pic>
              <p:nvPicPr>
                <p:cNvPr id="205" name="Picture Placeholder 120">
                  <a:extLst>
                    <a:ext uri="{FF2B5EF4-FFF2-40B4-BE49-F238E27FC236}">
                      <a16:creationId xmlns:a16="http://schemas.microsoft.com/office/drawing/2014/main" id="{9AD649E7-92CC-0F01-2E23-010029DD5E1B}"/>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85" b="85"/>
                <a:stretch/>
              </p:blipFill>
              <p:spPr>
                <a:xfrm>
                  <a:off x="18926795" y="7962580"/>
                  <a:ext cx="1051911" cy="1051911"/>
                </a:xfrm>
                <a:prstGeom prst="rect">
                  <a:avLst/>
                </a:prstGeom>
                <a:noFill/>
              </p:spPr>
            </p:pic>
          </p:grpSp>
          <p:grpSp>
            <p:nvGrpSpPr>
              <p:cNvPr id="163" name="Group 207">
                <a:extLst>
                  <a:ext uri="{FF2B5EF4-FFF2-40B4-BE49-F238E27FC236}">
                    <a16:creationId xmlns:a16="http://schemas.microsoft.com/office/drawing/2014/main" id="{89199974-A571-C477-C941-1612D6D37A74}"/>
                  </a:ext>
                </a:extLst>
              </p:cNvPr>
              <p:cNvGrpSpPr/>
              <p:nvPr/>
            </p:nvGrpSpPr>
            <p:grpSpPr>
              <a:xfrm>
                <a:off x="736527" y="3719290"/>
                <a:ext cx="2147108" cy="514217"/>
                <a:chOff x="1621144" y="10889347"/>
                <a:chExt cx="5727112" cy="1371600"/>
              </a:xfrm>
            </p:grpSpPr>
            <p:sp>
              <p:nvSpPr>
                <p:cNvPr id="197" name="Rounded Rectangle 46">
                  <a:extLst>
                    <a:ext uri="{FF2B5EF4-FFF2-40B4-BE49-F238E27FC236}">
                      <a16:creationId xmlns:a16="http://schemas.microsoft.com/office/drawing/2014/main" id="{81F7234B-AA84-C238-8AAB-0B485F5F31CE}"/>
                    </a:ext>
                  </a:extLst>
                </p:cNvPr>
                <p:cNvSpPr/>
                <p:nvPr/>
              </p:nvSpPr>
              <p:spPr>
                <a:xfrm>
                  <a:off x="1621144"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Supercluster with RDMA networking</a:t>
                  </a:r>
                </a:p>
              </p:txBody>
            </p:sp>
            <p:grpSp>
              <p:nvGrpSpPr>
                <p:cNvPr id="198" name="Group 209">
                  <a:extLst>
                    <a:ext uri="{FF2B5EF4-FFF2-40B4-BE49-F238E27FC236}">
                      <a16:creationId xmlns:a16="http://schemas.microsoft.com/office/drawing/2014/main" id="{C2F5D6DA-2337-F454-6AA9-B10F0DB00997}"/>
                    </a:ext>
                  </a:extLst>
                </p:cNvPr>
                <p:cNvGrpSpPr/>
                <p:nvPr/>
              </p:nvGrpSpPr>
              <p:grpSpPr>
                <a:xfrm>
                  <a:off x="4186160" y="11109751"/>
                  <a:ext cx="597081" cy="597087"/>
                  <a:chOff x="9773877" y="1763605"/>
                  <a:chExt cx="488898" cy="488903"/>
                </a:xfrm>
              </p:grpSpPr>
              <p:sp>
                <p:nvSpPr>
                  <p:cNvPr id="199" name="Freeform: Shape 535">
                    <a:extLst>
                      <a:ext uri="{FF2B5EF4-FFF2-40B4-BE49-F238E27FC236}">
                        <a16:creationId xmlns:a16="http://schemas.microsoft.com/office/drawing/2014/main" id="{123038FE-93E5-18CD-FE4F-C0E3D43CDA45}"/>
                      </a:ext>
                    </a:extLst>
                  </p:cNvPr>
                  <p:cNvSpPr/>
                  <p:nvPr/>
                </p:nvSpPr>
                <p:spPr>
                  <a:xfrm>
                    <a:off x="9773877" y="1763605"/>
                    <a:ext cx="488898" cy="488903"/>
                  </a:xfrm>
                  <a:custGeom>
                    <a:avLst/>
                    <a:gdLst>
                      <a:gd name="connsiteX0" fmla="*/ 468429 w 488898"/>
                      <a:gd name="connsiteY0" fmla="*/ 0 h 488903"/>
                      <a:gd name="connsiteX1" fmla="*/ 20405 w 488898"/>
                      <a:gd name="connsiteY1" fmla="*/ 0 h 488903"/>
                      <a:gd name="connsiteX2" fmla="*/ 5967 w 488898"/>
                      <a:gd name="connsiteY2" fmla="*/ 5979 h 488903"/>
                      <a:gd name="connsiteX3" fmla="*/ 0 w 488898"/>
                      <a:gd name="connsiteY3" fmla="*/ 20411 h 488903"/>
                      <a:gd name="connsiteX4" fmla="*/ 0 w 488898"/>
                      <a:gd name="connsiteY4" fmla="*/ 468492 h 488903"/>
                      <a:gd name="connsiteX5" fmla="*/ 5967 w 488898"/>
                      <a:gd name="connsiteY5" fmla="*/ 482923 h 488903"/>
                      <a:gd name="connsiteX6" fmla="*/ 20405 w 488898"/>
                      <a:gd name="connsiteY6" fmla="*/ 488904 h 488903"/>
                      <a:gd name="connsiteX7" fmla="*/ 468429 w 488898"/>
                      <a:gd name="connsiteY7" fmla="*/ 488904 h 488903"/>
                      <a:gd name="connsiteX8" fmla="*/ 482867 w 488898"/>
                      <a:gd name="connsiteY8" fmla="*/ 482923 h 488903"/>
                      <a:gd name="connsiteX9" fmla="*/ 488899 w 488898"/>
                      <a:gd name="connsiteY9" fmla="*/ 468492 h 488903"/>
                      <a:gd name="connsiteX10" fmla="*/ 488899 w 488898"/>
                      <a:gd name="connsiteY10" fmla="*/ 20411 h 488903"/>
                      <a:gd name="connsiteX11" fmla="*/ 482867 w 488898"/>
                      <a:gd name="connsiteY11" fmla="*/ 5979 h 488903"/>
                      <a:gd name="connsiteX12" fmla="*/ 468429 w 488898"/>
                      <a:gd name="connsiteY12" fmla="*/ 0 h 488903"/>
                      <a:gd name="connsiteX13" fmla="*/ 470804 w 488898"/>
                      <a:gd name="connsiteY13" fmla="*/ 468492 h 488903"/>
                      <a:gd name="connsiteX14" fmla="*/ 470098 w 488898"/>
                      <a:gd name="connsiteY14" fmla="*/ 470102 h 488903"/>
                      <a:gd name="connsiteX15" fmla="*/ 468429 w 488898"/>
                      <a:gd name="connsiteY15" fmla="*/ 470815 h 488903"/>
                      <a:gd name="connsiteX16" fmla="*/ 20405 w 488898"/>
                      <a:gd name="connsiteY16" fmla="*/ 470815 h 488903"/>
                      <a:gd name="connsiteX17" fmla="*/ 18801 w 488898"/>
                      <a:gd name="connsiteY17" fmla="*/ 470102 h 488903"/>
                      <a:gd name="connsiteX18" fmla="*/ 18031 w 488898"/>
                      <a:gd name="connsiteY18" fmla="*/ 468492 h 488903"/>
                      <a:gd name="connsiteX19" fmla="*/ 18031 w 488898"/>
                      <a:gd name="connsiteY19" fmla="*/ 20411 h 488903"/>
                      <a:gd name="connsiteX20" fmla="*/ 18801 w 488898"/>
                      <a:gd name="connsiteY20" fmla="*/ 18802 h 488903"/>
                      <a:gd name="connsiteX21" fmla="*/ 20405 w 488898"/>
                      <a:gd name="connsiteY21" fmla="*/ 18089 h 488903"/>
                      <a:gd name="connsiteX22" fmla="*/ 468429 w 488898"/>
                      <a:gd name="connsiteY22" fmla="*/ 18089 h 488903"/>
                      <a:gd name="connsiteX23" fmla="*/ 470098 w 488898"/>
                      <a:gd name="connsiteY23" fmla="*/ 18802 h 488903"/>
                      <a:gd name="connsiteX24" fmla="*/ 470804 w 488898"/>
                      <a:gd name="connsiteY24" fmla="*/ 20411 h 488903"/>
                      <a:gd name="connsiteX25" fmla="*/ 470804 w 488898"/>
                      <a:gd name="connsiteY25" fmla="*/ 468492 h 48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898" h="488903">
                        <a:moveTo>
                          <a:pt x="468429" y="0"/>
                        </a:moveTo>
                        <a:lnTo>
                          <a:pt x="20405" y="0"/>
                        </a:lnTo>
                        <a:cubicBezTo>
                          <a:pt x="14951" y="0"/>
                          <a:pt x="9754" y="2150"/>
                          <a:pt x="5967" y="5979"/>
                        </a:cubicBezTo>
                        <a:cubicBezTo>
                          <a:pt x="2117" y="9806"/>
                          <a:pt x="0" y="14998"/>
                          <a:pt x="0" y="20411"/>
                        </a:cubicBezTo>
                        <a:lnTo>
                          <a:pt x="0" y="468492"/>
                        </a:lnTo>
                        <a:cubicBezTo>
                          <a:pt x="0" y="473901"/>
                          <a:pt x="2117" y="479099"/>
                          <a:pt x="5967" y="482923"/>
                        </a:cubicBezTo>
                        <a:cubicBezTo>
                          <a:pt x="9754" y="486754"/>
                          <a:pt x="14951" y="488904"/>
                          <a:pt x="20405" y="488904"/>
                        </a:cubicBezTo>
                        <a:lnTo>
                          <a:pt x="468429" y="488904"/>
                        </a:lnTo>
                        <a:cubicBezTo>
                          <a:pt x="473884" y="488904"/>
                          <a:pt x="479081" y="486754"/>
                          <a:pt x="482867" y="482923"/>
                        </a:cubicBezTo>
                        <a:cubicBezTo>
                          <a:pt x="486717" y="479099"/>
                          <a:pt x="488899" y="473901"/>
                          <a:pt x="488899" y="468492"/>
                        </a:cubicBezTo>
                        <a:lnTo>
                          <a:pt x="488899" y="20411"/>
                        </a:lnTo>
                        <a:cubicBezTo>
                          <a:pt x="488899" y="14998"/>
                          <a:pt x="486717" y="9806"/>
                          <a:pt x="482867" y="5979"/>
                        </a:cubicBezTo>
                        <a:cubicBezTo>
                          <a:pt x="479081" y="2150"/>
                          <a:pt x="473884" y="0"/>
                          <a:pt x="468429" y="0"/>
                        </a:cubicBezTo>
                        <a:close/>
                        <a:moveTo>
                          <a:pt x="470804" y="468492"/>
                        </a:moveTo>
                        <a:cubicBezTo>
                          <a:pt x="470739" y="469095"/>
                          <a:pt x="470483" y="469672"/>
                          <a:pt x="470098" y="470102"/>
                        </a:cubicBezTo>
                        <a:cubicBezTo>
                          <a:pt x="469648" y="470526"/>
                          <a:pt x="469071" y="470783"/>
                          <a:pt x="468429" y="470815"/>
                        </a:cubicBezTo>
                        <a:lnTo>
                          <a:pt x="20405" y="470815"/>
                        </a:lnTo>
                        <a:cubicBezTo>
                          <a:pt x="19764" y="470783"/>
                          <a:pt x="19186" y="470526"/>
                          <a:pt x="18801" y="470102"/>
                        </a:cubicBezTo>
                        <a:cubicBezTo>
                          <a:pt x="18352" y="469672"/>
                          <a:pt x="18095" y="469095"/>
                          <a:pt x="18031" y="468492"/>
                        </a:cubicBezTo>
                        <a:lnTo>
                          <a:pt x="18031" y="20411"/>
                        </a:lnTo>
                        <a:cubicBezTo>
                          <a:pt x="18095" y="19805"/>
                          <a:pt x="18352" y="19231"/>
                          <a:pt x="18801" y="18802"/>
                        </a:cubicBezTo>
                        <a:cubicBezTo>
                          <a:pt x="19186" y="18373"/>
                          <a:pt x="19764" y="18119"/>
                          <a:pt x="20405" y="18089"/>
                        </a:cubicBezTo>
                        <a:lnTo>
                          <a:pt x="468429" y="18089"/>
                        </a:lnTo>
                        <a:cubicBezTo>
                          <a:pt x="469071" y="18119"/>
                          <a:pt x="469648" y="18373"/>
                          <a:pt x="470098" y="18802"/>
                        </a:cubicBezTo>
                        <a:cubicBezTo>
                          <a:pt x="470483" y="19231"/>
                          <a:pt x="470739" y="19805"/>
                          <a:pt x="470804" y="20411"/>
                        </a:cubicBezTo>
                        <a:lnTo>
                          <a:pt x="470804" y="468492"/>
                        </a:ln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00" name="Freeform: Shape 536">
                    <a:extLst>
                      <a:ext uri="{FF2B5EF4-FFF2-40B4-BE49-F238E27FC236}">
                        <a16:creationId xmlns:a16="http://schemas.microsoft.com/office/drawing/2014/main" id="{AC4942B2-9697-A3EC-5FFB-98DF48898CA9}"/>
                      </a:ext>
                    </a:extLst>
                  </p:cNvPr>
                  <p:cNvSpPr/>
                  <p:nvPr/>
                </p:nvSpPr>
                <p:spPr>
                  <a:xfrm>
                    <a:off x="9986659" y="2009027"/>
                    <a:ext cx="241273" cy="103279"/>
                  </a:xfrm>
                  <a:custGeom>
                    <a:avLst/>
                    <a:gdLst>
                      <a:gd name="connsiteX0" fmla="*/ 176720 w 241273"/>
                      <a:gd name="connsiteY0" fmla="*/ 12834 h 103279"/>
                      <a:gd name="connsiteX1" fmla="*/ 206045 w 241273"/>
                      <a:gd name="connsiteY1" fmla="*/ 42045 h 103279"/>
                      <a:gd name="connsiteX2" fmla="*/ 0 w 241273"/>
                      <a:gd name="connsiteY2" fmla="*/ 42045 h 103279"/>
                      <a:gd name="connsiteX3" fmla="*/ 0 w 241273"/>
                      <a:gd name="connsiteY3" fmla="*/ 60135 h 103279"/>
                      <a:gd name="connsiteX4" fmla="*/ 207136 w 241273"/>
                      <a:gd name="connsiteY4" fmla="*/ 60135 h 103279"/>
                      <a:gd name="connsiteX5" fmla="*/ 176720 w 241273"/>
                      <a:gd name="connsiteY5" fmla="*/ 90446 h 103279"/>
                      <a:gd name="connsiteX6" fmla="*/ 189554 w 241273"/>
                      <a:gd name="connsiteY6" fmla="*/ 103280 h 103279"/>
                      <a:gd name="connsiteX7" fmla="*/ 241274 w 241273"/>
                      <a:gd name="connsiteY7" fmla="*/ 51579 h 103279"/>
                      <a:gd name="connsiteX8" fmla="*/ 189554 w 241273"/>
                      <a:gd name="connsiteY8" fmla="*/ 0 h 103279"/>
                      <a:gd name="connsiteX9" fmla="*/ 176720 w 241273"/>
                      <a:gd name="connsiteY9" fmla="*/ 12834 h 1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73" h="103279">
                        <a:moveTo>
                          <a:pt x="176720" y="12834"/>
                        </a:moveTo>
                        <a:lnTo>
                          <a:pt x="206045" y="42045"/>
                        </a:lnTo>
                        <a:lnTo>
                          <a:pt x="0" y="42045"/>
                        </a:lnTo>
                        <a:lnTo>
                          <a:pt x="0" y="60135"/>
                        </a:lnTo>
                        <a:lnTo>
                          <a:pt x="207136" y="60135"/>
                        </a:lnTo>
                        <a:lnTo>
                          <a:pt x="176720" y="90446"/>
                        </a:lnTo>
                        <a:lnTo>
                          <a:pt x="189554" y="103280"/>
                        </a:lnTo>
                        <a:lnTo>
                          <a:pt x="241274" y="51579"/>
                        </a:lnTo>
                        <a:lnTo>
                          <a:pt x="189554" y="0"/>
                        </a:lnTo>
                        <a:lnTo>
                          <a:pt x="176720" y="12834"/>
                        </a:ln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01" name="Freeform: Shape 537">
                    <a:extLst>
                      <a:ext uri="{FF2B5EF4-FFF2-40B4-BE49-F238E27FC236}">
                        <a16:creationId xmlns:a16="http://schemas.microsoft.com/office/drawing/2014/main" id="{5E4D929E-C1EA-6354-9970-E04811735C8B}"/>
                      </a:ext>
                    </a:extLst>
                  </p:cNvPr>
                  <p:cNvSpPr/>
                  <p:nvPr/>
                </p:nvSpPr>
                <p:spPr>
                  <a:xfrm>
                    <a:off x="9810774" y="2113289"/>
                    <a:ext cx="241465" cy="103400"/>
                  </a:xfrm>
                  <a:custGeom>
                    <a:avLst/>
                    <a:gdLst>
                      <a:gd name="connsiteX0" fmla="*/ 64360 w 241465"/>
                      <a:gd name="connsiteY0" fmla="*/ 12834 h 103400"/>
                      <a:gd name="connsiteX1" fmla="*/ 51527 w 241465"/>
                      <a:gd name="connsiteY1" fmla="*/ 0 h 103400"/>
                      <a:gd name="connsiteX2" fmla="*/ 0 w 241465"/>
                      <a:gd name="connsiteY2" fmla="*/ 51700 h 103400"/>
                      <a:gd name="connsiteX3" fmla="*/ 51527 w 241465"/>
                      <a:gd name="connsiteY3" fmla="*/ 103401 h 103400"/>
                      <a:gd name="connsiteX4" fmla="*/ 64360 w 241465"/>
                      <a:gd name="connsiteY4" fmla="*/ 90567 h 103400"/>
                      <a:gd name="connsiteX5" fmla="*/ 33817 w 241465"/>
                      <a:gd name="connsiteY5" fmla="*/ 60010 h 103400"/>
                      <a:gd name="connsiteX6" fmla="*/ 241466 w 241465"/>
                      <a:gd name="connsiteY6" fmla="*/ 60010 h 103400"/>
                      <a:gd name="connsiteX7" fmla="*/ 241466 w 241465"/>
                      <a:gd name="connsiteY7" fmla="*/ 41921 h 103400"/>
                      <a:gd name="connsiteX8" fmla="*/ 35293 w 241465"/>
                      <a:gd name="connsiteY8" fmla="*/ 41921 h 103400"/>
                      <a:gd name="connsiteX9" fmla="*/ 64360 w 241465"/>
                      <a:gd name="connsiteY9" fmla="*/ 12834 h 1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465" h="103400">
                        <a:moveTo>
                          <a:pt x="64360" y="12834"/>
                        </a:moveTo>
                        <a:lnTo>
                          <a:pt x="51527" y="0"/>
                        </a:lnTo>
                        <a:lnTo>
                          <a:pt x="0" y="51700"/>
                        </a:lnTo>
                        <a:lnTo>
                          <a:pt x="51527" y="103401"/>
                        </a:lnTo>
                        <a:lnTo>
                          <a:pt x="64360" y="90567"/>
                        </a:lnTo>
                        <a:lnTo>
                          <a:pt x="33817" y="60010"/>
                        </a:lnTo>
                        <a:lnTo>
                          <a:pt x="241466" y="60010"/>
                        </a:lnTo>
                        <a:lnTo>
                          <a:pt x="241466" y="41921"/>
                        </a:lnTo>
                        <a:lnTo>
                          <a:pt x="35293" y="41921"/>
                        </a:lnTo>
                        <a:lnTo>
                          <a:pt x="64360" y="12834"/>
                        </a:ln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02" name="Freeform: Shape 538">
                    <a:extLst>
                      <a:ext uri="{FF2B5EF4-FFF2-40B4-BE49-F238E27FC236}">
                        <a16:creationId xmlns:a16="http://schemas.microsoft.com/office/drawing/2014/main" id="{CF1284C4-143E-2412-7DB9-AB257FBE70F0}"/>
                      </a:ext>
                    </a:extLst>
                  </p:cNvPr>
                  <p:cNvSpPr/>
                  <p:nvPr/>
                </p:nvSpPr>
                <p:spPr>
                  <a:xfrm>
                    <a:off x="9986659" y="1800395"/>
                    <a:ext cx="241273" cy="103280"/>
                  </a:xfrm>
                  <a:custGeom>
                    <a:avLst/>
                    <a:gdLst>
                      <a:gd name="connsiteX0" fmla="*/ 176720 w 241273"/>
                      <a:gd name="connsiteY0" fmla="*/ 12834 h 103280"/>
                      <a:gd name="connsiteX1" fmla="*/ 206430 w 241273"/>
                      <a:gd name="connsiteY1" fmla="*/ 42412 h 103280"/>
                      <a:gd name="connsiteX2" fmla="*/ 0 w 241273"/>
                      <a:gd name="connsiteY2" fmla="*/ 42412 h 103280"/>
                      <a:gd name="connsiteX3" fmla="*/ 0 w 241273"/>
                      <a:gd name="connsiteY3" fmla="*/ 60501 h 103280"/>
                      <a:gd name="connsiteX4" fmla="*/ 206815 w 241273"/>
                      <a:gd name="connsiteY4" fmla="*/ 60501 h 103280"/>
                      <a:gd name="connsiteX5" fmla="*/ 176720 w 241273"/>
                      <a:gd name="connsiteY5" fmla="*/ 90569 h 103280"/>
                      <a:gd name="connsiteX6" fmla="*/ 189554 w 241273"/>
                      <a:gd name="connsiteY6" fmla="*/ 103280 h 103280"/>
                      <a:gd name="connsiteX7" fmla="*/ 241274 w 241273"/>
                      <a:gd name="connsiteY7" fmla="*/ 51701 h 103280"/>
                      <a:gd name="connsiteX8" fmla="*/ 189554 w 241273"/>
                      <a:gd name="connsiteY8" fmla="*/ 0 h 103280"/>
                      <a:gd name="connsiteX9" fmla="*/ 176720 w 241273"/>
                      <a:gd name="connsiteY9" fmla="*/ 12834 h 10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73" h="103280">
                        <a:moveTo>
                          <a:pt x="176720" y="12834"/>
                        </a:moveTo>
                        <a:lnTo>
                          <a:pt x="206430" y="42412"/>
                        </a:lnTo>
                        <a:lnTo>
                          <a:pt x="0" y="42412"/>
                        </a:lnTo>
                        <a:lnTo>
                          <a:pt x="0" y="60501"/>
                        </a:lnTo>
                        <a:lnTo>
                          <a:pt x="206815" y="60501"/>
                        </a:lnTo>
                        <a:lnTo>
                          <a:pt x="176720" y="90569"/>
                        </a:lnTo>
                        <a:lnTo>
                          <a:pt x="189554" y="103280"/>
                        </a:lnTo>
                        <a:lnTo>
                          <a:pt x="241274" y="51701"/>
                        </a:lnTo>
                        <a:lnTo>
                          <a:pt x="189554" y="0"/>
                        </a:lnTo>
                        <a:lnTo>
                          <a:pt x="176720" y="12834"/>
                        </a:ln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312D2A"/>
                      </a:solidFill>
                      <a:effectLst/>
                      <a:uLnTx/>
                      <a:uFillTx/>
                    </a:endParaRPr>
                  </a:p>
                </p:txBody>
              </p:sp>
              <p:sp>
                <p:nvSpPr>
                  <p:cNvPr id="203" name="Freeform: Shape 539">
                    <a:extLst>
                      <a:ext uri="{FF2B5EF4-FFF2-40B4-BE49-F238E27FC236}">
                        <a16:creationId xmlns:a16="http://schemas.microsoft.com/office/drawing/2014/main" id="{791B450C-4B32-87D0-EF98-5BDBB5056662}"/>
                      </a:ext>
                    </a:extLst>
                  </p:cNvPr>
                  <p:cNvSpPr/>
                  <p:nvPr/>
                </p:nvSpPr>
                <p:spPr>
                  <a:xfrm>
                    <a:off x="9810774" y="1904656"/>
                    <a:ext cx="241465" cy="103402"/>
                  </a:xfrm>
                  <a:custGeom>
                    <a:avLst/>
                    <a:gdLst>
                      <a:gd name="connsiteX0" fmla="*/ 64360 w 241465"/>
                      <a:gd name="connsiteY0" fmla="*/ 90569 h 103402"/>
                      <a:gd name="connsiteX1" fmla="*/ 34201 w 241465"/>
                      <a:gd name="connsiteY1" fmla="*/ 60379 h 103402"/>
                      <a:gd name="connsiteX2" fmla="*/ 241466 w 241465"/>
                      <a:gd name="connsiteY2" fmla="*/ 60379 h 103402"/>
                      <a:gd name="connsiteX3" fmla="*/ 241466 w 241465"/>
                      <a:gd name="connsiteY3" fmla="*/ 42290 h 103402"/>
                      <a:gd name="connsiteX4" fmla="*/ 34907 w 241465"/>
                      <a:gd name="connsiteY4" fmla="*/ 42290 h 103402"/>
                      <a:gd name="connsiteX5" fmla="*/ 64360 w 241465"/>
                      <a:gd name="connsiteY5" fmla="*/ 12834 h 103402"/>
                      <a:gd name="connsiteX6" fmla="*/ 51527 w 241465"/>
                      <a:gd name="connsiteY6" fmla="*/ 0 h 103402"/>
                      <a:gd name="connsiteX7" fmla="*/ 0 w 241465"/>
                      <a:gd name="connsiteY7" fmla="*/ 51702 h 103402"/>
                      <a:gd name="connsiteX8" fmla="*/ 51527 w 241465"/>
                      <a:gd name="connsiteY8" fmla="*/ 103403 h 103402"/>
                      <a:gd name="connsiteX9" fmla="*/ 64360 w 241465"/>
                      <a:gd name="connsiteY9" fmla="*/ 90569 h 10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465" h="103402">
                        <a:moveTo>
                          <a:pt x="64360" y="90569"/>
                        </a:moveTo>
                        <a:lnTo>
                          <a:pt x="34201" y="60379"/>
                        </a:lnTo>
                        <a:lnTo>
                          <a:pt x="241466" y="60379"/>
                        </a:lnTo>
                        <a:lnTo>
                          <a:pt x="241466" y="42290"/>
                        </a:lnTo>
                        <a:lnTo>
                          <a:pt x="34907" y="42290"/>
                        </a:lnTo>
                        <a:lnTo>
                          <a:pt x="64360" y="12834"/>
                        </a:lnTo>
                        <a:lnTo>
                          <a:pt x="51527" y="0"/>
                        </a:lnTo>
                        <a:lnTo>
                          <a:pt x="0" y="51702"/>
                        </a:lnTo>
                        <a:lnTo>
                          <a:pt x="51527" y="103403"/>
                        </a:lnTo>
                        <a:lnTo>
                          <a:pt x="64360" y="90569"/>
                        </a:lnTo>
                        <a:close/>
                      </a:path>
                    </a:pathLst>
                  </a:custGeom>
                  <a:solidFill>
                    <a:srgbClr val="FFFFFF"/>
                  </a:solidFill>
                  <a:ln w="6417" cap="flat">
                    <a:noFill/>
                    <a:prstDash val="solid"/>
                    <a:miter/>
                  </a:ln>
                </p:spPr>
                <p:txBody>
                  <a:bodyPr rtlCol="0" anchor="ctr"/>
                  <a:lstStyle/>
                  <a:p>
                    <a:pPr marL="0" marR="0" lvl="0" indent="0"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dirty="0">
                      <a:ln>
                        <a:noFill/>
                      </a:ln>
                      <a:solidFill>
                        <a:srgbClr val="312D2A"/>
                      </a:solidFill>
                      <a:effectLst/>
                      <a:uLnTx/>
                      <a:uFillTx/>
                    </a:endParaRPr>
                  </a:p>
                </p:txBody>
              </p:sp>
            </p:grpSp>
          </p:grpSp>
          <p:grpSp>
            <p:nvGrpSpPr>
              <p:cNvPr id="164" name="Group 215">
                <a:extLst>
                  <a:ext uri="{FF2B5EF4-FFF2-40B4-BE49-F238E27FC236}">
                    <a16:creationId xmlns:a16="http://schemas.microsoft.com/office/drawing/2014/main" id="{A3E710D9-E430-B8CA-BFA0-F162F4C6C6E2}"/>
                  </a:ext>
                </a:extLst>
              </p:cNvPr>
              <p:cNvGrpSpPr/>
              <p:nvPr/>
            </p:nvGrpSpPr>
            <p:grpSpPr>
              <a:xfrm>
                <a:off x="3146270" y="3719290"/>
                <a:ext cx="2147108" cy="514217"/>
                <a:chOff x="8048798" y="10889347"/>
                <a:chExt cx="5727112" cy="1371600"/>
              </a:xfrm>
            </p:grpSpPr>
            <p:sp>
              <p:nvSpPr>
                <p:cNvPr id="193" name="Rounded Rectangle 157">
                  <a:extLst>
                    <a:ext uri="{FF2B5EF4-FFF2-40B4-BE49-F238E27FC236}">
                      <a16:creationId xmlns:a16="http://schemas.microsoft.com/office/drawing/2014/main" id="{B61B56F1-07CE-BE08-494B-32D9ED19041D}"/>
                    </a:ext>
                  </a:extLst>
                </p:cNvPr>
                <p:cNvSpPr/>
                <p:nvPr/>
              </p:nvSpPr>
              <p:spPr>
                <a:xfrm>
                  <a:off x="8048798"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a:ln>
                        <a:noFill/>
                      </a:ln>
                      <a:solidFill>
                        <a:srgbClr val="FCFBFA"/>
                      </a:solidFill>
                      <a:effectLst/>
                      <a:uLnTx/>
                      <a:uFillTx/>
                      <a:latin typeface="Oracle Sans"/>
                      <a:cs typeface="Oracle Sans" panose="020B0503020204020204" pitchFamily="34" charset="0"/>
                    </a:rPr>
                    <a:t>Compute GPU: bare metal, VMs, Kubernetes</a:t>
                  </a:r>
                  <a:endParaRPr kumimoji="0" lang="en-US" sz="675" b="0" i="0" u="none" strike="noStrike" kern="0" cap="none" spc="0" normalizeH="0" baseline="0" noProof="0" dirty="0">
                    <a:ln>
                      <a:noFill/>
                    </a:ln>
                    <a:solidFill>
                      <a:srgbClr val="FCFBFA"/>
                    </a:solidFill>
                    <a:effectLst/>
                    <a:uLnTx/>
                    <a:uFillTx/>
                    <a:latin typeface="Oracle Sans"/>
                    <a:cs typeface="Oracle Sans" panose="020B0503020204020204" pitchFamily="34" charset="0"/>
                  </a:endParaRPr>
                </a:p>
              </p:txBody>
            </p:sp>
            <p:grpSp>
              <p:nvGrpSpPr>
                <p:cNvPr id="194" name="Group 217">
                  <a:extLst>
                    <a:ext uri="{FF2B5EF4-FFF2-40B4-BE49-F238E27FC236}">
                      <a16:creationId xmlns:a16="http://schemas.microsoft.com/office/drawing/2014/main" id="{D05B4C1F-3C26-63AA-9A00-1F32C8C9D319}"/>
                    </a:ext>
                  </a:extLst>
                </p:cNvPr>
                <p:cNvGrpSpPr/>
                <p:nvPr/>
              </p:nvGrpSpPr>
              <p:grpSpPr>
                <a:xfrm>
                  <a:off x="9757047" y="11048819"/>
                  <a:ext cx="2310615" cy="720550"/>
                  <a:chOff x="9602032" y="11048819"/>
                  <a:chExt cx="2310615" cy="720550"/>
                </a:xfrm>
              </p:grpSpPr>
              <p:pic>
                <p:nvPicPr>
                  <p:cNvPr id="195" name="Picture Placeholder 60">
                    <a:extLst>
                      <a:ext uri="{FF2B5EF4-FFF2-40B4-BE49-F238E27FC236}">
                        <a16:creationId xmlns:a16="http://schemas.microsoft.com/office/drawing/2014/main" id="{81C7D32C-0460-6B4C-FFEA-47399EC52B30}"/>
                      </a:ext>
                    </a:extLst>
                  </p:cNvPr>
                  <p:cNvPicPr>
                    <a:picLocks noChangeAspect="1"/>
                  </p:cNvPicPr>
                  <p:nvPr/>
                </p:nvPicPr>
                <p:blipFill rotWithShape="1">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602032" y="11048819"/>
                    <a:ext cx="720550" cy="720550"/>
                  </a:xfrm>
                  <a:prstGeom prst="rect">
                    <a:avLst/>
                  </a:prstGeom>
                </p:spPr>
              </p:pic>
              <p:pic>
                <p:nvPicPr>
                  <p:cNvPr id="196" name="Picture Placeholder 104">
                    <a:extLst>
                      <a:ext uri="{FF2B5EF4-FFF2-40B4-BE49-F238E27FC236}">
                        <a16:creationId xmlns:a16="http://schemas.microsoft.com/office/drawing/2014/main" id="{90845A5C-0D1D-5205-E448-0825501C4FBB}"/>
                      </a:ext>
                    </a:extLst>
                  </p:cNvPr>
                  <p:cNvPicPr>
                    <a:picLocks noChangeAspect="1"/>
                  </p:cNvPicPr>
                  <p:nvPr/>
                </p:nvPicPr>
                <p:blipFill rotWithShape="1">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5" r="85"/>
                  <a:stretch/>
                </p:blipFill>
                <p:spPr>
                  <a:xfrm>
                    <a:off x="11192096" y="11048819"/>
                    <a:ext cx="720551" cy="720550"/>
                  </a:xfrm>
                  <a:prstGeom prst="rect">
                    <a:avLst/>
                  </a:prstGeom>
                  <a:noFill/>
                </p:spPr>
              </p:pic>
            </p:grpSp>
          </p:grpSp>
          <p:sp>
            <p:nvSpPr>
              <p:cNvPr id="165" name="Freeform 262">
                <a:extLst>
                  <a:ext uri="{FF2B5EF4-FFF2-40B4-BE49-F238E27FC236}">
                    <a16:creationId xmlns:a16="http://schemas.microsoft.com/office/drawing/2014/main" id="{071B96F0-0B82-C9E5-AD4B-B30FB0B22946}"/>
                  </a:ext>
                </a:extLst>
              </p:cNvPr>
              <p:cNvSpPr/>
              <p:nvPr/>
            </p:nvSpPr>
            <p:spPr>
              <a:xfrm>
                <a:off x="496632" y="1617959"/>
                <a:ext cx="4262777" cy="1574942"/>
              </a:xfrm>
              <a:custGeom>
                <a:avLst/>
                <a:gdLst>
                  <a:gd name="connsiteX0" fmla="*/ 1126434 w 11370365"/>
                  <a:gd name="connsiteY0" fmla="*/ 66261 h 4200939"/>
                  <a:gd name="connsiteX1" fmla="*/ 0 w 11370365"/>
                  <a:gd name="connsiteY1" fmla="*/ 66261 h 4200939"/>
                  <a:gd name="connsiteX2" fmla="*/ 0 w 11370365"/>
                  <a:gd name="connsiteY2" fmla="*/ 4200939 h 4200939"/>
                  <a:gd name="connsiteX3" fmla="*/ 11370365 w 11370365"/>
                  <a:gd name="connsiteY3" fmla="*/ 4200939 h 4200939"/>
                  <a:gd name="connsiteX4" fmla="*/ 11370365 w 11370365"/>
                  <a:gd name="connsiteY4" fmla="*/ 2663687 h 4200939"/>
                  <a:gd name="connsiteX5" fmla="*/ 5950226 w 11370365"/>
                  <a:gd name="connsiteY5" fmla="*/ 2663687 h 4200939"/>
                  <a:gd name="connsiteX6" fmla="*/ 5950226 w 11370365"/>
                  <a:gd name="connsiteY6" fmla="*/ 132522 h 4200939"/>
                  <a:gd name="connsiteX7" fmla="*/ 5950226 w 11370365"/>
                  <a:gd name="connsiteY7" fmla="*/ 0 h 4200939"/>
                  <a:gd name="connsiteX8" fmla="*/ 1338469 w 11370365"/>
                  <a:gd name="connsiteY8" fmla="*/ 0 h 4200939"/>
                  <a:gd name="connsiteX9" fmla="*/ 1046921 w 11370365"/>
                  <a:gd name="connsiteY9" fmla="*/ 53009 h 420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365" h="4200939">
                    <a:moveTo>
                      <a:pt x="1126434" y="66261"/>
                    </a:moveTo>
                    <a:lnTo>
                      <a:pt x="0" y="66261"/>
                    </a:lnTo>
                    <a:lnTo>
                      <a:pt x="0" y="4200939"/>
                    </a:lnTo>
                    <a:lnTo>
                      <a:pt x="11370365" y="4200939"/>
                    </a:lnTo>
                    <a:lnTo>
                      <a:pt x="11370365" y="2663687"/>
                    </a:lnTo>
                    <a:lnTo>
                      <a:pt x="5950226" y="2663687"/>
                    </a:lnTo>
                    <a:lnTo>
                      <a:pt x="5950226" y="132522"/>
                    </a:lnTo>
                    <a:lnTo>
                      <a:pt x="5950226" y="0"/>
                    </a:lnTo>
                    <a:lnTo>
                      <a:pt x="1338469" y="0"/>
                    </a:lnTo>
                    <a:lnTo>
                      <a:pt x="1046921" y="53009"/>
                    </a:lnTo>
                  </a:path>
                </a:pathLst>
              </a:custGeom>
              <a:noFill/>
              <a:ln w="3175" cap="flat" cmpd="sng" algn="ctr">
                <a:noFill/>
                <a:prstDash val="solid"/>
              </a:ln>
              <a:effectLst/>
            </p:spPr>
            <p:txBody>
              <a:bodyPr rtlCol="0" anchor="ctr"/>
              <a:lstStyle/>
              <a:p>
                <a:pPr marL="0" marR="0" lvl="0" indent="0" algn="ctr"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FCFBFA"/>
                  </a:solidFill>
                  <a:effectLst/>
                  <a:uLnTx/>
                  <a:uFillTx/>
                </a:endParaRPr>
              </a:p>
            </p:txBody>
          </p:sp>
          <p:sp>
            <p:nvSpPr>
              <p:cNvPr id="166" name="Rounded Rectangle 28">
                <a:extLst>
                  <a:ext uri="{FF2B5EF4-FFF2-40B4-BE49-F238E27FC236}">
                    <a16:creationId xmlns:a16="http://schemas.microsoft.com/office/drawing/2014/main" id="{9738A99D-D9E0-E59D-D061-03DA95595310}"/>
                  </a:ext>
                </a:extLst>
              </p:cNvPr>
              <p:cNvSpPr>
                <a:spLocks/>
              </p:cNvSpPr>
              <p:nvPr/>
            </p:nvSpPr>
            <p:spPr>
              <a:xfrm>
                <a:off x="453932" y="1630130"/>
                <a:ext cx="7552103" cy="746276"/>
              </a:xfrm>
              <a:prstGeom prst="roundRect">
                <a:avLst>
                  <a:gd name="adj" fmla="val 5519"/>
                </a:avLst>
              </a:prstGeom>
              <a:solidFill>
                <a:srgbClr val="FEF9F2">
                  <a:lumMod val="50000"/>
                </a:srgbClr>
              </a:solidFill>
              <a:ln w="28575" cap="flat" cmpd="sng" algn="ctr">
                <a:noFill/>
                <a:prstDash val="solid"/>
                <a:miter lim="800000"/>
              </a:ln>
              <a:effectLst/>
            </p:spPr>
            <p:txBody>
              <a:bodyPr tIns="6853" rtlCol="0" anchor="t" anchorCtr="0"/>
              <a:lstStyle/>
              <a:p>
                <a:pPr marL="0" marR="0" lvl="0" indent="0" algn="ctr" defTabSz="67406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AI Services</a:t>
                </a:r>
              </a:p>
            </p:txBody>
          </p:sp>
          <p:grpSp>
            <p:nvGrpSpPr>
              <p:cNvPr id="167" name="Group 222">
                <a:extLst>
                  <a:ext uri="{FF2B5EF4-FFF2-40B4-BE49-F238E27FC236}">
                    <a16:creationId xmlns:a16="http://schemas.microsoft.com/office/drawing/2014/main" id="{42F325B7-9F03-9BF6-74B7-50371852341D}"/>
                  </a:ext>
                </a:extLst>
              </p:cNvPr>
              <p:cNvGrpSpPr/>
              <p:nvPr/>
            </p:nvGrpSpPr>
            <p:grpSpPr>
              <a:xfrm>
                <a:off x="2658196" y="1787702"/>
                <a:ext cx="995110" cy="564917"/>
                <a:chOff x="3701401" y="2007874"/>
                <a:chExt cx="1325880" cy="753320"/>
              </a:xfrm>
            </p:grpSpPr>
            <p:sp>
              <p:nvSpPr>
                <p:cNvPr id="191" name="Rounded Rectangle 189">
                  <a:extLst>
                    <a:ext uri="{FF2B5EF4-FFF2-40B4-BE49-F238E27FC236}">
                      <a16:creationId xmlns:a16="http://schemas.microsoft.com/office/drawing/2014/main" id="{D29A4FC6-02BB-550B-4171-4A7993B86EAA}"/>
                    </a:ext>
                  </a:extLst>
                </p:cNvPr>
                <p:cNvSpPr/>
                <p:nvPr/>
              </p:nvSpPr>
              <p:spPr>
                <a:xfrm>
                  <a:off x="3701401"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24"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rPr>
                    <a:t>Digital Assistant</a:t>
                  </a:r>
                  <a:endParaRPr kumimoji="0" lang="en-US" sz="675"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endParaRPr>
                </a:p>
              </p:txBody>
            </p:sp>
            <p:pic>
              <p:nvPicPr>
                <p:cNvPr id="192" name="Picture Placeholder 102">
                  <a:extLst>
                    <a:ext uri="{FF2B5EF4-FFF2-40B4-BE49-F238E27FC236}">
                      <a16:creationId xmlns:a16="http://schemas.microsoft.com/office/drawing/2014/main" id="{1F37CD41-CDD6-7688-D695-379701D55368}"/>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a:fillRect/>
                </a:stretch>
              </p:blipFill>
              <p:spPr>
                <a:xfrm>
                  <a:off x="4012169" y="2007874"/>
                  <a:ext cx="704345" cy="692484"/>
                </a:xfrm>
                <a:prstGeom prst="rect">
                  <a:avLst/>
                </a:prstGeom>
              </p:spPr>
            </p:pic>
          </p:grpSp>
          <p:grpSp>
            <p:nvGrpSpPr>
              <p:cNvPr id="168" name="Group 225">
                <a:extLst>
                  <a:ext uri="{FF2B5EF4-FFF2-40B4-BE49-F238E27FC236}">
                    <a16:creationId xmlns:a16="http://schemas.microsoft.com/office/drawing/2014/main" id="{BCBCC95A-BE2D-E46D-98BC-71136F21EBE9}"/>
                  </a:ext>
                </a:extLst>
              </p:cNvPr>
              <p:cNvGrpSpPr/>
              <p:nvPr/>
            </p:nvGrpSpPr>
            <p:grpSpPr>
              <a:xfrm>
                <a:off x="518729" y="1838403"/>
                <a:ext cx="994280" cy="514217"/>
                <a:chOff x="848407" y="2075484"/>
                <a:chExt cx="1325880" cy="685711"/>
              </a:xfrm>
            </p:grpSpPr>
            <p:grpSp>
              <p:nvGrpSpPr>
                <p:cNvPr id="187" name="Group 226">
                  <a:extLst>
                    <a:ext uri="{FF2B5EF4-FFF2-40B4-BE49-F238E27FC236}">
                      <a16:creationId xmlns:a16="http://schemas.microsoft.com/office/drawing/2014/main" id="{807EEE90-4C0B-E498-6DFE-04C31F59E53F}"/>
                    </a:ext>
                  </a:extLst>
                </p:cNvPr>
                <p:cNvGrpSpPr/>
                <p:nvPr/>
              </p:nvGrpSpPr>
              <p:grpSpPr>
                <a:xfrm>
                  <a:off x="848407" y="2075484"/>
                  <a:ext cx="1325880" cy="685711"/>
                  <a:chOff x="848407" y="2075484"/>
                  <a:chExt cx="1325880" cy="685711"/>
                </a:xfrm>
              </p:grpSpPr>
              <p:sp>
                <p:nvSpPr>
                  <p:cNvPr id="189" name="Rounded Rectangle 215">
                    <a:extLst>
                      <a:ext uri="{FF2B5EF4-FFF2-40B4-BE49-F238E27FC236}">
                        <a16:creationId xmlns:a16="http://schemas.microsoft.com/office/drawing/2014/main" id="{7ABC980A-5BC7-B754-9BBB-121E29D3948B}"/>
                      </a:ext>
                    </a:extLst>
                  </p:cNvPr>
                  <p:cNvSpPr/>
                  <p:nvPr/>
                </p:nvSpPr>
                <p:spPr>
                  <a:xfrm>
                    <a:off x="848407" y="2075484"/>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24"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err="1">
                        <a:ln>
                          <a:noFill/>
                        </a:ln>
                        <a:solidFill>
                          <a:srgbClr val="FCFBFA"/>
                        </a:solidFill>
                        <a:effectLst/>
                        <a:uLnTx/>
                        <a:uFillTx/>
                        <a:latin typeface="Oracle Sans" panose="020B0503020204020204" pitchFamily="34" charset="0"/>
                        <a:cs typeface="Oracle Sans" panose="020B0503020204020204" pitchFamily="34" charset="0"/>
                      </a:rPr>
                      <a:t>GenAI</a:t>
                    </a:r>
                    <a:endPar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endParaRPr>
                  </a:p>
                </p:txBody>
              </p:sp>
              <p:pic>
                <p:nvPicPr>
                  <p:cNvPr id="190" name="Picture 229">
                    <a:extLst>
                      <a:ext uri="{FF2B5EF4-FFF2-40B4-BE49-F238E27FC236}">
                        <a16:creationId xmlns:a16="http://schemas.microsoft.com/office/drawing/2014/main" id="{98BB15A2-E6D8-6DC5-4CAA-4C506047AD84}"/>
                      </a:ext>
                    </a:extLst>
                  </p:cNvPr>
                  <p:cNvPicPr>
                    <a:picLocks noChangeAspect="1"/>
                  </p:cNvPicPr>
                  <p:nvPr/>
                </p:nvPicPr>
                <p:blipFill>
                  <a:blip r:embed="rId5"/>
                  <a:stretch>
                    <a:fillRect/>
                  </a:stretch>
                </p:blipFill>
                <p:spPr>
                  <a:xfrm>
                    <a:off x="848407" y="2078748"/>
                    <a:ext cx="372974" cy="323971"/>
                  </a:xfrm>
                  <a:prstGeom prst="rect">
                    <a:avLst/>
                  </a:prstGeom>
                </p:spPr>
              </p:pic>
            </p:grpSp>
            <p:pic>
              <p:nvPicPr>
                <p:cNvPr id="188" name="Picture 227" descr="A white logo with a black background&#10;&#10;Description automatically generated">
                  <a:extLst>
                    <a:ext uri="{FF2B5EF4-FFF2-40B4-BE49-F238E27FC236}">
                      <a16:creationId xmlns:a16="http://schemas.microsoft.com/office/drawing/2014/main" id="{4FB13127-DF6C-9045-811A-7FBBEECC55D0}"/>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267186" y="2133600"/>
                  <a:ext cx="509360" cy="509360"/>
                </a:xfrm>
                <a:prstGeom prst="rect">
                  <a:avLst/>
                </a:prstGeom>
              </p:spPr>
            </p:pic>
          </p:grpSp>
          <p:grpSp>
            <p:nvGrpSpPr>
              <p:cNvPr id="169" name="Group 230">
                <a:extLst>
                  <a:ext uri="{FF2B5EF4-FFF2-40B4-BE49-F238E27FC236}">
                    <a16:creationId xmlns:a16="http://schemas.microsoft.com/office/drawing/2014/main" id="{2AF14630-C16E-93EA-5A9E-0AE0466C1D4A}"/>
                  </a:ext>
                </a:extLst>
              </p:cNvPr>
              <p:cNvGrpSpPr/>
              <p:nvPr/>
            </p:nvGrpSpPr>
            <p:grpSpPr>
              <a:xfrm>
                <a:off x="3727930" y="1837598"/>
                <a:ext cx="994280" cy="515022"/>
                <a:chOff x="5127898" y="2074410"/>
                <a:chExt cx="1325880" cy="686785"/>
              </a:xfrm>
            </p:grpSpPr>
            <p:sp>
              <p:nvSpPr>
                <p:cNvPr id="185" name="Rounded Rectangle 219">
                  <a:extLst>
                    <a:ext uri="{FF2B5EF4-FFF2-40B4-BE49-F238E27FC236}">
                      <a16:creationId xmlns:a16="http://schemas.microsoft.com/office/drawing/2014/main" id="{AEA056A5-083D-022B-5DFE-9BECB03492B7}"/>
                    </a:ext>
                  </a:extLst>
                </p:cNvPr>
                <p:cNvSpPr/>
                <p:nvPr/>
              </p:nvSpPr>
              <p:spPr>
                <a:xfrm>
                  <a:off x="5127898" y="2075484"/>
                  <a:ext cx="1325880" cy="685711"/>
                </a:xfrm>
                <a:prstGeom prst="roundRect">
                  <a:avLst>
                    <a:gd name="adj" fmla="val 6433"/>
                  </a:avLst>
                </a:prstGeom>
                <a:solidFill>
                  <a:srgbClr val="353B3B"/>
                </a:solidFill>
                <a:ln w="12700" cap="flat" cmpd="sng" algn="ctr">
                  <a:noFill/>
                  <a:prstDash val="solid"/>
                  <a:miter lim="800000"/>
                </a:ln>
                <a:effectLst/>
              </p:spPr>
              <p:txBody>
                <a:bodyPr rtlCol="0" anchor="b"/>
                <a:lstStyle/>
                <a:p>
                  <a:pPr marL="0" marR="0" lvl="0" indent="0" algn="ctr" defTabSz="684824"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Speech</a:t>
                  </a:r>
                </a:p>
              </p:txBody>
            </p:sp>
            <p:pic>
              <p:nvPicPr>
                <p:cNvPr id="186" name="Picture 232" descr="A white text on a black background&#10;&#10;Description automatically generated">
                  <a:extLst>
                    <a:ext uri="{FF2B5EF4-FFF2-40B4-BE49-F238E27FC236}">
                      <a16:creationId xmlns:a16="http://schemas.microsoft.com/office/drawing/2014/main" id="{C880DA90-E107-E24E-2C66-88C77A544D0D}"/>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554677" y="2074410"/>
                  <a:ext cx="472323" cy="472323"/>
                </a:xfrm>
                <a:prstGeom prst="rect">
                  <a:avLst/>
                </a:prstGeom>
              </p:spPr>
            </p:pic>
          </p:grpSp>
          <p:grpSp>
            <p:nvGrpSpPr>
              <p:cNvPr id="170" name="Group 233">
                <a:extLst>
                  <a:ext uri="{FF2B5EF4-FFF2-40B4-BE49-F238E27FC236}">
                    <a16:creationId xmlns:a16="http://schemas.microsoft.com/office/drawing/2014/main" id="{8BB62CA3-0508-C612-78ED-CD2D55D68305}"/>
                  </a:ext>
                </a:extLst>
              </p:cNvPr>
              <p:cNvGrpSpPr/>
              <p:nvPr/>
            </p:nvGrpSpPr>
            <p:grpSpPr>
              <a:xfrm>
                <a:off x="4797664" y="1838402"/>
                <a:ext cx="994280" cy="514217"/>
                <a:chOff x="6554395" y="2075483"/>
                <a:chExt cx="1325880" cy="685711"/>
              </a:xfrm>
            </p:grpSpPr>
            <p:sp>
              <p:nvSpPr>
                <p:cNvPr id="183" name="Rounded Rectangle 222">
                  <a:extLst>
                    <a:ext uri="{FF2B5EF4-FFF2-40B4-BE49-F238E27FC236}">
                      <a16:creationId xmlns:a16="http://schemas.microsoft.com/office/drawing/2014/main" id="{5FD4E7B4-C96A-39E8-F236-6C1F95A0DFF7}"/>
                    </a:ext>
                  </a:extLst>
                </p:cNvPr>
                <p:cNvSpPr/>
                <p:nvPr/>
              </p:nvSpPr>
              <p:spPr>
                <a:xfrm>
                  <a:off x="6554395"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24"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Language</a:t>
                  </a:r>
                </a:p>
              </p:txBody>
            </p:sp>
            <p:pic>
              <p:nvPicPr>
                <p:cNvPr id="184" name="Picture 235" descr="A white icon with a magnifying glass over a piece of paper&#10;&#10;Description automatically generated">
                  <a:extLst>
                    <a:ext uri="{FF2B5EF4-FFF2-40B4-BE49-F238E27FC236}">
                      <a16:creationId xmlns:a16="http://schemas.microsoft.com/office/drawing/2014/main" id="{8F392693-F127-6963-2542-5BB935AEB607}"/>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961473" y="2089545"/>
                  <a:ext cx="511724" cy="511724"/>
                </a:xfrm>
                <a:prstGeom prst="rect">
                  <a:avLst/>
                </a:prstGeom>
              </p:spPr>
            </p:pic>
          </p:grpSp>
          <p:grpSp>
            <p:nvGrpSpPr>
              <p:cNvPr id="171" name="Group 236">
                <a:extLst>
                  <a:ext uri="{FF2B5EF4-FFF2-40B4-BE49-F238E27FC236}">
                    <a16:creationId xmlns:a16="http://schemas.microsoft.com/office/drawing/2014/main" id="{EC004E76-8A8E-D378-9CAE-9572F3FBFCDC}"/>
                  </a:ext>
                </a:extLst>
              </p:cNvPr>
              <p:cNvGrpSpPr/>
              <p:nvPr/>
            </p:nvGrpSpPr>
            <p:grpSpPr>
              <a:xfrm>
                <a:off x="5867397" y="1838402"/>
                <a:ext cx="994280" cy="514217"/>
                <a:chOff x="7980892" y="2075483"/>
                <a:chExt cx="1325880" cy="685711"/>
              </a:xfrm>
            </p:grpSpPr>
            <p:sp>
              <p:nvSpPr>
                <p:cNvPr id="181" name="Rounded Rectangle 225">
                  <a:extLst>
                    <a:ext uri="{FF2B5EF4-FFF2-40B4-BE49-F238E27FC236}">
                      <a16:creationId xmlns:a16="http://schemas.microsoft.com/office/drawing/2014/main" id="{4B0EF6CB-84C7-2801-A050-E994303CF6E9}"/>
                    </a:ext>
                  </a:extLst>
                </p:cNvPr>
                <p:cNvSpPr/>
                <p:nvPr/>
              </p:nvSpPr>
              <p:spPr>
                <a:xfrm>
                  <a:off x="7980892"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24"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Vision</a:t>
                  </a:r>
                </a:p>
              </p:txBody>
            </p:sp>
            <p:pic>
              <p:nvPicPr>
                <p:cNvPr id="182" name="Picture 238" descr="A white cube with a black background&#10;&#10;Description automatically generated">
                  <a:extLst>
                    <a:ext uri="{FF2B5EF4-FFF2-40B4-BE49-F238E27FC236}">
                      <a16:creationId xmlns:a16="http://schemas.microsoft.com/office/drawing/2014/main" id="{E9D7224B-0719-1930-DD94-5D6CB72E227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428559" y="2121425"/>
                  <a:ext cx="430546" cy="430547"/>
                </a:xfrm>
                <a:prstGeom prst="rect">
                  <a:avLst/>
                </a:prstGeom>
              </p:spPr>
            </p:pic>
          </p:grpSp>
          <p:grpSp>
            <p:nvGrpSpPr>
              <p:cNvPr id="172" name="Group 239">
                <a:extLst>
                  <a:ext uri="{FF2B5EF4-FFF2-40B4-BE49-F238E27FC236}">
                    <a16:creationId xmlns:a16="http://schemas.microsoft.com/office/drawing/2014/main" id="{1A386CB7-6D4E-51BE-24D4-80DCE418A0C0}"/>
                  </a:ext>
                </a:extLst>
              </p:cNvPr>
              <p:cNvGrpSpPr/>
              <p:nvPr/>
            </p:nvGrpSpPr>
            <p:grpSpPr>
              <a:xfrm>
                <a:off x="6937132" y="1802144"/>
                <a:ext cx="994280" cy="550475"/>
                <a:chOff x="9407391" y="2027133"/>
                <a:chExt cx="1325880" cy="734062"/>
              </a:xfrm>
            </p:grpSpPr>
            <p:sp>
              <p:nvSpPr>
                <p:cNvPr id="179" name="Rounded Rectangle 228">
                  <a:extLst>
                    <a:ext uri="{FF2B5EF4-FFF2-40B4-BE49-F238E27FC236}">
                      <a16:creationId xmlns:a16="http://schemas.microsoft.com/office/drawing/2014/main" id="{91B61A38-F833-E1BB-BB78-B6DC8C6C948E}"/>
                    </a:ext>
                  </a:extLst>
                </p:cNvPr>
                <p:cNvSpPr/>
                <p:nvPr/>
              </p:nvSpPr>
              <p:spPr>
                <a:xfrm>
                  <a:off x="9407391" y="2075484"/>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24"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Document Understanding</a:t>
                  </a:r>
                </a:p>
              </p:txBody>
            </p:sp>
            <p:pic>
              <p:nvPicPr>
                <p:cNvPr id="180" name="Picture Placeholder 117">
                  <a:extLst>
                    <a:ext uri="{FF2B5EF4-FFF2-40B4-BE49-F238E27FC236}">
                      <a16:creationId xmlns:a16="http://schemas.microsoft.com/office/drawing/2014/main" id="{2A17B05F-2B4D-AAF2-6552-B9036A50584D}"/>
                    </a:ext>
                  </a:extLst>
                </p:cNvPr>
                <p:cNvPicPr>
                  <a:picLocks noChangeAspect="1"/>
                </p:cNvPicPr>
                <p:nvPr/>
              </p:nvPicPr>
              <p:blipFill>
                <a:blip r:embed="rId22" cstate="hqprint">
                  <a:lum bright="100000" contrast="-7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786893" y="2027133"/>
                  <a:ext cx="566877" cy="566877"/>
                </a:xfrm>
                <a:prstGeom prst="rect">
                  <a:avLst/>
                </a:prstGeom>
              </p:spPr>
            </p:pic>
          </p:grpSp>
          <p:grpSp>
            <p:nvGrpSpPr>
              <p:cNvPr id="173" name="Group 242">
                <a:extLst>
                  <a:ext uri="{FF2B5EF4-FFF2-40B4-BE49-F238E27FC236}">
                    <a16:creationId xmlns:a16="http://schemas.microsoft.com/office/drawing/2014/main" id="{371B7B96-2294-88BD-09A9-54113D5B313A}"/>
                  </a:ext>
                </a:extLst>
              </p:cNvPr>
              <p:cNvGrpSpPr/>
              <p:nvPr/>
            </p:nvGrpSpPr>
            <p:grpSpPr>
              <a:xfrm>
                <a:off x="1588463" y="1838403"/>
                <a:ext cx="994280" cy="514216"/>
                <a:chOff x="2274904" y="2075484"/>
                <a:chExt cx="1325880" cy="685710"/>
              </a:xfrm>
            </p:grpSpPr>
            <p:sp>
              <p:nvSpPr>
                <p:cNvPr id="177" name="Rounded Rectangle 259">
                  <a:extLst>
                    <a:ext uri="{FF2B5EF4-FFF2-40B4-BE49-F238E27FC236}">
                      <a16:creationId xmlns:a16="http://schemas.microsoft.com/office/drawing/2014/main" id="{33D82AD9-8568-8304-DC09-B392C0AFE0C6}"/>
                    </a:ext>
                  </a:extLst>
                </p:cNvPr>
                <p:cNvSpPr/>
                <p:nvPr/>
              </p:nvSpPr>
              <p:spPr>
                <a:xfrm>
                  <a:off x="2274904" y="2075484"/>
                  <a:ext cx="1325880" cy="685710"/>
                </a:xfrm>
                <a:prstGeom prst="roundRect">
                  <a:avLst>
                    <a:gd name="adj" fmla="val 6433"/>
                  </a:avLst>
                </a:prstGeom>
                <a:solidFill>
                  <a:srgbClr val="353B3B"/>
                </a:solidFill>
                <a:ln w="12700" cap="flat" cmpd="sng" algn="ctr">
                  <a:noFill/>
                  <a:prstDash val="solid"/>
                  <a:miter lim="800000"/>
                </a:ln>
                <a:effectLst/>
              </p:spPr>
              <p:txBody>
                <a:bodyPr bIns="0" rtlCol="0" anchor="b"/>
                <a:lstStyle/>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err="1">
                      <a:ln>
                        <a:noFill/>
                      </a:ln>
                      <a:solidFill>
                        <a:srgbClr val="FCFBFA"/>
                      </a:solidFill>
                      <a:effectLst/>
                      <a:uLnTx/>
                      <a:uFillTx/>
                      <a:latin typeface="Oracle Sans" panose="020B0503020204020204" pitchFamily="34" charset="0"/>
                      <a:cs typeface="Oracle Sans" panose="020B0503020204020204" pitchFamily="34" charset="0"/>
                    </a:rPr>
                    <a:t>GenAI</a:t>
                  </a: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 Agents:</a:t>
                  </a:r>
                </a:p>
                <a:p>
                  <a:pPr marL="0" marR="0" lvl="0" indent="0" algn="ctr" defTabSz="684875"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srgbClr val="FCFBFA"/>
                      </a:solidFill>
                      <a:effectLst/>
                      <a:uLnTx/>
                      <a:uFillTx/>
                      <a:latin typeface="Oracle Sans" panose="020B0503020204020204" pitchFamily="34" charset="0"/>
                      <a:cs typeface="Oracle Sans" panose="020B0503020204020204" pitchFamily="34" charset="0"/>
                    </a:rPr>
                    <a:t>RAG, Code Assist</a:t>
                  </a:r>
                </a:p>
              </p:txBody>
            </p:sp>
            <p:pic>
              <p:nvPicPr>
                <p:cNvPr id="178" name="Picture 244">
                  <a:extLst>
                    <a:ext uri="{FF2B5EF4-FFF2-40B4-BE49-F238E27FC236}">
                      <a16:creationId xmlns:a16="http://schemas.microsoft.com/office/drawing/2014/main" id="{1103903F-CAD8-9BF3-42DE-99FAEBA16542}"/>
                    </a:ext>
                  </a:extLst>
                </p:cNvPr>
                <p:cNvPicPr>
                  <a:picLocks noChangeAspect="1"/>
                </p:cNvPicPr>
                <p:nvPr/>
              </p:nvPicPr>
              <p:blipFill>
                <a:blip r:embed="rId5"/>
                <a:stretch>
                  <a:fillRect/>
                </a:stretch>
              </p:blipFill>
              <p:spPr>
                <a:xfrm>
                  <a:off x="2274904" y="2078747"/>
                  <a:ext cx="372974" cy="323971"/>
                </a:xfrm>
                <a:prstGeom prst="rect">
                  <a:avLst/>
                </a:prstGeom>
              </p:spPr>
            </p:pic>
          </p:grpSp>
          <p:pic>
            <p:nvPicPr>
              <p:cNvPr id="174" name="Picture Placeholder 117">
                <a:extLst>
                  <a:ext uri="{FF2B5EF4-FFF2-40B4-BE49-F238E27FC236}">
                    <a16:creationId xmlns:a16="http://schemas.microsoft.com/office/drawing/2014/main" id="{EDAF5B9D-DA61-081A-3195-F67354809A56}"/>
                  </a:ext>
                </a:extLst>
              </p:cNvPr>
              <p:cNvPicPr>
                <a:picLocks noChangeAspect="1"/>
              </p:cNvPicPr>
              <p:nvPr/>
            </p:nvPicPr>
            <p:blipFill>
              <a:blip r:embed="rId24" cstate="hq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894617" y="1823710"/>
                <a:ext cx="381971" cy="381971"/>
              </a:xfrm>
              <a:prstGeom prst="rect">
                <a:avLst/>
              </a:prstGeom>
            </p:spPr>
          </p:pic>
          <p:sp>
            <p:nvSpPr>
              <p:cNvPr id="175" name="Freeform 241">
                <a:extLst>
                  <a:ext uri="{FF2B5EF4-FFF2-40B4-BE49-F238E27FC236}">
                    <a16:creationId xmlns:a16="http://schemas.microsoft.com/office/drawing/2014/main" id="{9495DBC6-AFB4-719B-2C57-1474FB7647AD}"/>
                  </a:ext>
                </a:extLst>
              </p:cNvPr>
              <p:cNvSpPr/>
              <p:nvPr/>
            </p:nvSpPr>
            <p:spPr>
              <a:xfrm>
                <a:off x="484368" y="1696484"/>
                <a:ext cx="4262777" cy="1471674"/>
              </a:xfrm>
              <a:custGeom>
                <a:avLst/>
                <a:gdLst>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26505 h 4108174"/>
                  <a:gd name="connsiteX7" fmla="*/ 2531166 w 11370366"/>
                  <a:gd name="connsiteY7" fmla="*/ 0 h 4108174"/>
                  <a:gd name="connsiteX0" fmla="*/ 2531166 w 11370366"/>
                  <a:gd name="connsiteY0" fmla="*/ 16025 h 4124199"/>
                  <a:gd name="connsiteX1" fmla="*/ 0 w 11370366"/>
                  <a:gd name="connsiteY1" fmla="*/ 16025 h 4124199"/>
                  <a:gd name="connsiteX2" fmla="*/ 0 w 11370366"/>
                  <a:gd name="connsiteY2" fmla="*/ 4124199 h 4124199"/>
                  <a:gd name="connsiteX3" fmla="*/ 11370366 w 11370366"/>
                  <a:gd name="connsiteY3" fmla="*/ 4124199 h 4124199"/>
                  <a:gd name="connsiteX4" fmla="*/ 11370366 w 11370366"/>
                  <a:gd name="connsiteY4" fmla="*/ 2560443 h 4124199"/>
                  <a:gd name="connsiteX5" fmla="*/ 6003235 w 11370366"/>
                  <a:gd name="connsiteY5" fmla="*/ 2560443 h 4124199"/>
                  <a:gd name="connsiteX6" fmla="*/ 6003235 w 11370366"/>
                  <a:gd name="connsiteY6" fmla="*/ 0 h 4124199"/>
                  <a:gd name="connsiteX7" fmla="*/ 2531166 w 11370366"/>
                  <a:gd name="connsiteY7" fmla="*/ 16025 h 4124199"/>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15873 h 4108174"/>
                  <a:gd name="connsiteX7" fmla="*/ 2531166 w 11370366"/>
                  <a:gd name="connsiteY7" fmla="*/ 0 h 4108174"/>
                  <a:gd name="connsiteX0" fmla="*/ 2531166 w 11370366"/>
                  <a:gd name="connsiteY0" fmla="*/ 14107 h 4122281"/>
                  <a:gd name="connsiteX1" fmla="*/ 0 w 11370366"/>
                  <a:gd name="connsiteY1" fmla="*/ 14107 h 4122281"/>
                  <a:gd name="connsiteX2" fmla="*/ 0 w 11370366"/>
                  <a:gd name="connsiteY2" fmla="*/ 4122281 h 4122281"/>
                  <a:gd name="connsiteX3" fmla="*/ 11370366 w 11370366"/>
                  <a:gd name="connsiteY3" fmla="*/ 4122281 h 4122281"/>
                  <a:gd name="connsiteX4" fmla="*/ 11370366 w 11370366"/>
                  <a:gd name="connsiteY4" fmla="*/ 2558525 h 4122281"/>
                  <a:gd name="connsiteX5" fmla="*/ 6003235 w 11370366"/>
                  <a:gd name="connsiteY5" fmla="*/ 2558525 h 4122281"/>
                  <a:gd name="connsiteX6" fmla="*/ 6003235 w 11370366"/>
                  <a:gd name="connsiteY6" fmla="*/ 0 h 4122281"/>
                  <a:gd name="connsiteX7" fmla="*/ 2531166 w 11370366"/>
                  <a:gd name="connsiteY7" fmla="*/ 14107 h 4122281"/>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600323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72452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654846 w 11370366"/>
                  <a:gd name="connsiteY6" fmla="*/ 18632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654846 w 11370366"/>
                  <a:gd name="connsiteY6" fmla="*/ 18632 h 4108174"/>
                  <a:gd name="connsiteX7" fmla="*/ 2531166 w 11370366"/>
                  <a:gd name="connsiteY7" fmla="*/ 0 h 410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0366" h="4108174">
                    <a:moveTo>
                      <a:pt x="2531166" y="0"/>
                    </a:moveTo>
                    <a:lnTo>
                      <a:pt x="0" y="0"/>
                    </a:lnTo>
                    <a:lnTo>
                      <a:pt x="0" y="4108174"/>
                    </a:lnTo>
                    <a:lnTo>
                      <a:pt x="11370366" y="4108174"/>
                    </a:lnTo>
                    <a:lnTo>
                      <a:pt x="11370366" y="2544418"/>
                    </a:lnTo>
                    <a:lnTo>
                      <a:pt x="5672266" y="2544418"/>
                    </a:lnTo>
                    <a:lnTo>
                      <a:pt x="5654846" y="18632"/>
                    </a:lnTo>
                    <a:lnTo>
                      <a:pt x="2531166" y="0"/>
                    </a:lnTo>
                    <a:close/>
                  </a:path>
                </a:pathLst>
              </a:custGeom>
              <a:noFill/>
              <a:ln w="19050" cap="flat" cmpd="sng" algn="ctr">
                <a:solidFill>
                  <a:srgbClr val="F1B13F">
                    <a:lumMod val="60000"/>
                    <a:lumOff val="40000"/>
                  </a:srgbClr>
                </a:solidFill>
                <a:prstDash val="solid"/>
              </a:ln>
              <a:effectLst/>
            </p:spPr>
            <p:txBody>
              <a:bodyPr rtlCol="0" anchor="ctr"/>
              <a:lstStyle/>
              <a:p>
                <a:pPr marL="0" marR="0" lvl="0" indent="0" algn="ctr" defTabSz="685663"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a:ln>
                    <a:noFill/>
                  </a:ln>
                  <a:solidFill>
                    <a:srgbClr val="FCFBFA"/>
                  </a:solidFill>
                  <a:effectLst/>
                  <a:uLnTx/>
                  <a:uFillTx/>
                </a:endParaRPr>
              </a:p>
            </p:txBody>
          </p:sp>
          <p:sp>
            <p:nvSpPr>
              <p:cNvPr id="176" name="TextBox 175">
                <a:extLst>
                  <a:ext uri="{FF2B5EF4-FFF2-40B4-BE49-F238E27FC236}">
                    <a16:creationId xmlns:a16="http://schemas.microsoft.com/office/drawing/2014/main" id="{6505ABD8-5723-13AD-0946-CB2224465733}"/>
                  </a:ext>
                </a:extLst>
              </p:cNvPr>
              <p:cNvSpPr txBox="1"/>
              <p:nvPr/>
            </p:nvSpPr>
            <p:spPr>
              <a:xfrm>
                <a:off x="902266" y="1646653"/>
                <a:ext cx="1404537" cy="115416"/>
              </a:xfrm>
              <a:prstGeom prst="rect">
                <a:avLst/>
              </a:prstGeom>
              <a:solidFill>
                <a:srgbClr val="F0CC71"/>
              </a:solidFill>
            </p:spPr>
            <p:txBody>
              <a:bodyPr wrap="square" lIns="0" tIns="0" rIns="0" bIns="0" rtlCol="0" anchor="ctr">
                <a:spAutoFit/>
              </a:bodyPr>
              <a:lstStyle/>
              <a:p>
                <a:pPr marL="0" marR="0" lvl="0" indent="0" algn="ctr" defTabSz="685663"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161513"/>
                    </a:solidFill>
                    <a:effectLst/>
                    <a:uLnTx/>
                    <a:uFillTx/>
                  </a:rPr>
                  <a:t>Generative AI capabilities</a:t>
                </a:r>
              </a:p>
            </p:txBody>
          </p:sp>
        </p:grpSp>
        <p:pic>
          <p:nvPicPr>
            <p:cNvPr id="148" name="Picture 1">
              <a:extLst>
                <a:ext uri="{FF2B5EF4-FFF2-40B4-BE49-F238E27FC236}">
                  <a16:creationId xmlns:a16="http://schemas.microsoft.com/office/drawing/2014/main" id="{69F45502-4FE1-23E6-540A-E4A52597080A}"/>
                </a:ext>
              </a:extLst>
            </p:cNvPr>
            <p:cNvPicPr>
              <a:picLocks noChangeAspect="1"/>
            </p:cNvPicPr>
            <p:nvPr/>
          </p:nvPicPr>
          <p:blipFill>
            <a:blip r:embed="rId26"/>
            <a:stretch>
              <a:fillRect/>
            </a:stretch>
          </p:blipFill>
          <p:spPr>
            <a:xfrm>
              <a:off x="1244904" y="4250352"/>
              <a:ext cx="5989552" cy="738029"/>
            </a:xfrm>
            <a:prstGeom prst="rect">
              <a:avLst/>
            </a:prstGeom>
          </p:spPr>
        </p:pic>
      </p:grpSp>
    </p:spTree>
    <p:extLst>
      <p:ext uri="{BB962C8B-B14F-4D97-AF65-F5344CB8AC3E}">
        <p14:creationId xmlns:p14="http://schemas.microsoft.com/office/powerpoint/2010/main" val="128975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51F69-6C84-4822-91D4-2977752CC45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2EADB2F-2067-C489-7E30-654EE4E9D0C6}"/>
              </a:ext>
            </a:extLst>
          </p:cNvPr>
          <p:cNvSpPr>
            <a:spLocks noGrp="1"/>
          </p:cNvSpPr>
          <p:nvPr>
            <p:ph type="title"/>
          </p:nvPr>
        </p:nvSpPr>
        <p:spPr/>
        <p:txBody>
          <a:bodyPr/>
          <a:lstStyle/>
          <a:p>
            <a:r>
              <a:rPr kumimoji="1" lang="en-US" altLang="ko-KR" dirty="0"/>
              <a:t>GenAI Agents</a:t>
            </a:r>
            <a:endParaRPr kumimoji="1" lang="ko-KR" altLang="en-US" dirty="0">
              <a:solidFill>
                <a:schemeClr val="tx1"/>
              </a:solidFill>
            </a:endParaRPr>
          </a:p>
        </p:txBody>
      </p:sp>
      <p:sp>
        <p:nvSpPr>
          <p:cNvPr id="4" name="슬라이드 번호 개체 틀 3">
            <a:extLst>
              <a:ext uri="{FF2B5EF4-FFF2-40B4-BE49-F238E27FC236}">
                <a16:creationId xmlns:a16="http://schemas.microsoft.com/office/drawing/2014/main" id="{25E6A507-46A9-9BF0-6358-9E7CB90C03DA}"/>
              </a:ext>
            </a:extLst>
          </p:cNvPr>
          <p:cNvSpPr>
            <a:spLocks noGrp="1"/>
          </p:cNvSpPr>
          <p:nvPr>
            <p:ph type="sldNum" sz="quarter" idx="17"/>
          </p:nvPr>
        </p:nvSpPr>
        <p:spPr/>
        <p:txBody>
          <a:bodyPr/>
          <a:lstStyle/>
          <a:p>
            <a:fld id="{345D60D9-5372-5F40-9443-0F9AE5BDC3C8}" type="slidenum">
              <a:rPr lang="en-US" smtClean="0"/>
              <a:pPr/>
              <a:t>4</a:t>
            </a:fld>
            <a:endParaRPr lang="en-US" dirty="0"/>
          </a:p>
        </p:txBody>
      </p:sp>
      <p:sp>
        <p:nvSpPr>
          <p:cNvPr id="5" name="바닥글 개체 틀 4">
            <a:extLst>
              <a:ext uri="{FF2B5EF4-FFF2-40B4-BE49-F238E27FC236}">
                <a16:creationId xmlns:a16="http://schemas.microsoft.com/office/drawing/2014/main" id="{A3EF8370-257D-BF39-780D-27355908BCA5}"/>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15" name="Text Placeholder 5">
            <a:extLst>
              <a:ext uri="{FF2B5EF4-FFF2-40B4-BE49-F238E27FC236}">
                <a16:creationId xmlns:a16="http://schemas.microsoft.com/office/drawing/2014/main" id="{CB8E5DDD-101C-70A8-65E2-3956CD9B5CFF}"/>
              </a:ext>
            </a:extLst>
          </p:cNvPr>
          <p:cNvSpPr>
            <a:spLocks noGrp="1"/>
          </p:cNvSpPr>
          <p:nvPr/>
        </p:nvSpPr>
        <p:spPr>
          <a:xfrm>
            <a:off x="712706" y="1566863"/>
            <a:ext cx="5061616" cy="4897851"/>
          </a:xfrm>
          <a:prstGeom prst="rect">
            <a:avLst/>
          </a:prstGeom>
        </p:spPr>
        <p:txBody>
          <a:bodyPr/>
          <a:lstStyle>
            <a:lvl1pPr marL="0" marR="0" indent="0" algn="l" defTabSz="457109" rtl="0" eaLnBrk="1" fontAlgn="auto" latinLnBrk="0" hangingPunct="1">
              <a:lnSpc>
                <a:spcPct val="95000"/>
              </a:lnSpc>
              <a:spcBef>
                <a:spcPts val="300"/>
              </a:spcBef>
              <a:spcAft>
                <a:spcPts val="0"/>
              </a:spcAft>
              <a:buClrTx/>
              <a:buSzTx/>
              <a:buFont typeface="System Font Regular"/>
              <a:buNone/>
              <a:tabLst/>
              <a:defRPr sz="1800" b="0" i="0" kern="1200">
                <a:solidFill>
                  <a:schemeClr val="accent4"/>
                </a:solidFill>
                <a:latin typeface="Oracle Sans" panose="020B0503020204020204" pitchFamily="34" charset="0"/>
                <a:ea typeface="+mn-ea"/>
                <a:cs typeface="Oracle Sans" panose="020B0503020204020204" pitchFamily="34" charset="0"/>
                <a:sym typeface="Wingdings" pitchFamily="2" charset="2"/>
              </a:defRPr>
            </a:lvl1pPr>
            <a:lvl2pPr marL="182844" marR="0" indent="-91422" algn="l" defTabSz="457109" rtl="0" eaLnBrk="1" fontAlgn="auto" latinLnBrk="0" hangingPunct="1">
              <a:lnSpc>
                <a:spcPct val="95000"/>
              </a:lnSpc>
              <a:spcBef>
                <a:spcPts val="300"/>
              </a:spcBef>
              <a:spcAft>
                <a:spcPts val="0"/>
              </a:spcAft>
              <a:buClrTx/>
              <a:buSzPct val="100000"/>
              <a:buFont typeface="Arial" panose="020B0604020202020204" pitchFamily="34" charset="0"/>
              <a:buChar char="•"/>
              <a:tabLst/>
              <a:defRPr sz="900" b="0" i="0" kern="1200">
                <a:solidFill>
                  <a:schemeClr val="bg1"/>
                </a:solidFill>
                <a:latin typeface="Oracle Sans Light" panose="020B0403020204020204" pitchFamily="34" charset="0"/>
                <a:ea typeface="+mn-ea"/>
                <a:cs typeface="Oracle Sans Light" panose="020B0403020204020204" pitchFamily="34" charset="0"/>
              </a:defRPr>
            </a:lvl2pPr>
            <a:lvl3pPr marL="273789" marR="0" indent="-91263" algn="l" defTabSz="457109" rtl="0" eaLnBrk="1" fontAlgn="auto" latinLnBrk="0" hangingPunct="1">
              <a:lnSpc>
                <a:spcPct val="95000"/>
              </a:lnSpc>
              <a:spcBef>
                <a:spcPts val="200"/>
              </a:spcBef>
              <a:spcAft>
                <a:spcPts val="0"/>
              </a:spcAft>
              <a:buClrTx/>
              <a:buSzPct val="100000"/>
              <a:buFont typeface="Arial" panose="020B0604020202020204" pitchFamily="34" charset="0"/>
              <a:buChar char="•"/>
              <a:tabLst/>
              <a:defRPr sz="800" b="0" i="0" kern="1200">
                <a:solidFill>
                  <a:schemeClr val="bg1"/>
                </a:solidFill>
                <a:latin typeface="Oracle Sans Light" panose="020B0403020204020204" pitchFamily="34" charset="0"/>
                <a:ea typeface="+mn-ea"/>
                <a:cs typeface="Oracle Sans Light" panose="020B0403020204020204" pitchFamily="34" charset="0"/>
              </a:defRPr>
            </a:lvl3pPr>
            <a:lvl4pPr marL="365052" marR="0" indent="-91263" algn="l" defTabSz="457109" rtl="0" eaLnBrk="1" fontAlgn="auto" latinLnBrk="0" hangingPunct="1">
              <a:lnSpc>
                <a:spcPct val="95000"/>
              </a:lnSpc>
              <a:spcBef>
                <a:spcPts val="200"/>
              </a:spcBef>
              <a:spcAft>
                <a:spcPts val="0"/>
              </a:spcAft>
              <a:buClrTx/>
              <a:buSzPct val="100000"/>
              <a:buFont typeface="Arial" panose="020B0604020202020204" pitchFamily="34" charset="0"/>
              <a:buChar char="•"/>
              <a:tabLst/>
              <a:defRPr sz="700" b="0" i="0" kern="1200">
                <a:solidFill>
                  <a:schemeClr val="bg1"/>
                </a:solidFill>
                <a:latin typeface="Oracle Sans Light" panose="020B0403020204020204" pitchFamily="34" charset="0"/>
                <a:ea typeface="+mn-ea"/>
                <a:cs typeface="Oracle Sans Light" panose="020B0403020204020204" pitchFamily="34" charset="0"/>
              </a:defRPr>
            </a:lvl4pPr>
            <a:lvl5pPr marL="457109" marR="0" indent="-91422" algn="l" defTabSz="457109" rtl="0" eaLnBrk="1" fontAlgn="auto" latinLnBrk="0" hangingPunct="1">
              <a:lnSpc>
                <a:spcPct val="95000"/>
              </a:lnSpc>
              <a:spcBef>
                <a:spcPts val="200"/>
              </a:spcBef>
              <a:spcAft>
                <a:spcPts val="0"/>
              </a:spcAft>
              <a:buClrTx/>
              <a:buSzTx/>
              <a:buFont typeface="System Font Regular"/>
              <a:buChar char="•"/>
              <a:tabLst/>
              <a:defRPr sz="600" b="0" i="0" kern="1200">
                <a:solidFill>
                  <a:schemeClr val="bg1"/>
                </a:solidFill>
                <a:latin typeface="Oracle Sans Light" panose="020B0403020204020204" pitchFamily="34" charset="0"/>
                <a:ea typeface="+mn-ea"/>
                <a:cs typeface="Oracle Sans Light" panose="020B0403020204020204" pitchFamily="34" charset="0"/>
              </a:defRPr>
            </a:lvl5pPr>
            <a:lvl6pPr marL="548531" indent="-91422" algn="l" defTabSz="457109" rtl="0" eaLnBrk="1" latinLnBrk="0" hangingPunct="1">
              <a:lnSpc>
                <a:spcPct val="95000"/>
              </a:lnSpc>
              <a:spcBef>
                <a:spcPts val="200"/>
              </a:spcBef>
              <a:spcAft>
                <a:spcPts val="0"/>
              </a:spcAft>
              <a:buSzPct val="100000"/>
              <a:buFont typeface="Arial" panose="020B0604020202020204" pitchFamily="34" charset="0"/>
              <a:buChar char="•"/>
              <a:defRPr sz="600" b="0" i="0" kern="1200">
                <a:solidFill>
                  <a:schemeClr val="tx1"/>
                </a:solidFill>
                <a:latin typeface="Oracle Sans Light" panose="020B0403020204020204" pitchFamily="34" charset="0"/>
                <a:ea typeface="+mn-ea"/>
                <a:cs typeface="Oracle Sans Light" panose="020B0403020204020204" pitchFamily="34" charset="0"/>
              </a:defRPr>
            </a:lvl6pPr>
            <a:lvl7pPr marL="639952" indent="-91422" algn="l" defTabSz="457109" rtl="0" eaLnBrk="1" latinLnBrk="0" hangingPunct="1">
              <a:lnSpc>
                <a:spcPct val="95000"/>
              </a:lnSpc>
              <a:spcBef>
                <a:spcPts val="200"/>
              </a:spcBef>
              <a:spcAft>
                <a:spcPts val="0"/>
              </a:spcAft>
              <a:buFont typeface="Arial" panose="020B0604020202020204" pitchFamily="34" charset="0"/>
              <a:buChar char="•"/>
              <a:defRPr sz="600" b="0" i="0" kern="1200">
                <a:solidFill>
                  <a:schemeClr val="tx1"/>
                </a:solidFill>
                <a:latin typeface="Oracle Sans Light" panose="020B0403020204020204" pitchFamily="34" charset="0"/>
                <a:ea typeface="+mn-ea"/>
                <a:cs typeface="Oracle Sans Light" panose="020B0403020204020204" pitchFamily="34" charset="0"/>
              </a:defRPr>
            </a:lvl7pPr>
            <a:lvl8pPr marL="1714157"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2712" indent="-114277" algn="l" defTabSz="457109"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lvl="0">
              <a:defRPr/>
            </a:pPr>
            <a:r>
              <a:rPr lang="en-US" altLang="ko-KR" b="1" dirty="0">
                <a:latin typeface="+mn-lt"/>
                <a:cs typeface="Oracle Sans Semi Bold" panose="020B0603020204020204" pitchFamily="34" charset="0"/>
              </a:rPr>
              <a:t>Multi-turn</a:t>
            </a:r>
            <a:r>
              <a:rPr lang="ko-KR" altLang="en-US" b="1" dirty="0">
                <a:latin typeface="+mn-lt"/>
                <a:cs typeface="Oracle Sans Semi Bold" panose="020B0603020204020204" pitchFamily="34" charset="0"/>
              </a:rPr>
              <a:t> 에이전트</a:t>
            </a:r>
            <a:endParaRPr lang="en-US" altLang="ko-KR" b="1" dirty="0">
              <a:latin typeface="+mn-lt"/>
              <a:cs typeface="Oracle Sans Semi Bold"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srgbClr val="FFFFFF"/>
                </a:solidFill>
                <a:effectLst/>
                <a:uLnTx/>
                <a:uFillTx/>
                <a:latin typeface="Oracle Sans Tab"/>
                <a:ea typeface="+mn-ea"/>
                <a:cs typeface="+mn-cs"/>
              </a:rPr>
              <a:t>이전 대화 이력을 기억해 더 풍부하고 맥락에 맞는 응답 제공</a:t>
            </a:r>
            <a:endParaRPr lang="en-US" altLang="ko-KR" b="1" dirty="0">
              <a:latin typeface="+mn-lt"/>
              <a:cs typeface="Oracle Sans Semi Bold" panose="020B0603020204020204" pitchFamily="34" charset="0"/>
            </a:endParaRPr>
          </a:p>
          <a:p>
            <a:endParaRPr lang="en-US" altLang="ko-KR" b="1" dirty="0">
              <a:latin typeface="+mn-lt"/>
              <a:cs typeface="Oracle Sans Semi Bold" panose="020B0603020204020204" pitchFamily="34" charset="0"/>
            </a:endParaRPr>
          </a:p>
          <a:p>
            <a:r>
              <a:rPr lang="ko-KR" altLang="en-US" b="1" dirty="0">
                <a:latin typeface="+mn-lt"/>
                <a:cs typeface="Oracle Sans Semi Bold" panose="020B0603020204020204" pitchFamily="34" charset="0"/>
              </a:rPr>
              <a:t>정보 검색</a:t>
            </a:r>
            <a:endParaRPr lang="en-US" b="1" dirty="0">
              <a:latin typeface="+mn-lt"/>
              <a:cs typeface="Oracle Sans Semi Bold" panose="020B0603020204020204" pitchFamily="34" charset="0"/>
            </a:endParaRPr>
          </a:p>
          <a:p>
            <a:r>
              <a:rPr lang="ko-KR" altLang="en-US" sz="1400" dirty="0">
                <a:solidFill>
                  <a:schemeClr val="tx1"/>
                </a:solidFill>
              </a:rPr>
              <a:t>에이전트가 </a:t>
            </a:r>
            <a:r>
              <a:rPr lang="en-US" altLang="ko-KR" sz="1400" dirty="0">
                <a:solidFill>
                  <a:schemeClr val="tx1"/>
                </a:solidFill>
              </a:rPr>
              <a:t>OCI OpenSearch, </a:t>
            </a:r>
            <a:r>
              <a:rPr lang="ko-KR" altLang="en-US" sz="1400" dirty="0">
                <a:solidFill>
                  <a:schemeClr val="tx1"/>
                </a:solidFill>
              </a:rPr>
              <a:t>관리형 벡터 스토어</a:t>
            </a:r>
            <a:r>
              <a:rPr lang="en-US" altLang="ko-KR" sz="1400" dirty="0">
                <a:solidFill>
                  <a:schemeClr val="tx1"/>
                </a:solidFill>
              </a:rPr>
              <a:t>,</a:t>
            </a:r>
            <a:r>
              <a:rPr lang="ko-KR" altLang="en-US" sz="1400" dirty="0">
                <a:solidFill>
                  <a:schemeClr val="tx1"/>
                </a:solidFill>
              </a:rPr>
              <a:t> </a:t>
            </a:r>
            <a:r>
              <a:rPr lang="en-US" altLang="ko-KR" sz="1400" dirty="0">
                <a:solidFill>
                  <a:schemeClr val="tx1"/>
                </a:solidFill>
              </a:rPr>
              <a:t>Oracle Vector Database(26ai)</a:t>
            </a:r>
            <a:r>
              <a:rPr lang="ko-KR" altLang="en-US" sz="1400" dirty="0" err="1">
                <a:solidFill>
                  <a:schemeClr val="tx1"/>
                </a:solidFill>
              </a:rPr>
              <a:t>를</a:t>
            </a:r>
            <a:r>
              <a:rPr lang="ko-KR" altLang="en-US" sz="1400" dirty="0">
                <a:solidFill>
                  <a:schemeClr val="tx1"/>
                </a:solidFill>
              </a:rPr>
              <a:t> 지원하여 다양한 데이터 소스와 연동</a:t>
            </a:r>
            <a:endParaRPr lang="en-US" altLang="ko-KR" sz="1400" dirty="0">
              <a:solidFill>
                <a:schemeClr val="tx1"/>
              </a:solidFill>
            </a:endParaRPr>
          </a:p>
          <a:p>
            <a:endParaRPr lang="en-US" sz="1200" dirty="0"/>
          </a:p>
          <a:p>
            <a:r>
              <a:rPr lang="ko-KR" altLang="en-US" b="1" dirty="0">
                <a:latin typeface="+mn-lt"/>
                <a:cs typeface="Oracle Sans Semi Bold" panose="020B0603020204020204" pitchFamily="34" charset="0"/>
              </a:rPr>
              <a:t>고품질 </a:t>
            </a:r>
            <a:r>
              <a:rPr lang="en-US" altLang="ko-KR" b="1" dirty="0">
                <a:latin typeface="+mn-lt"/>
                <a:cs typeface="Oracle Sans Semi Bold" panose="020B0603020204020204" pitchFamily="34" charset="0"/>
              </a:rPr>
              <a:t>GenAI </a:t>
            </a:r>
            <a:r>
              <a:rPr lang="ko-KR" altLang="en-US" b="1" dirty="0">
                <a:latin typeface="+mn-lt"/>
                <a:cs typeface="Oracle Sans Semi Bold" panose="020B0603020204020204" pitchFamily="34" charset="0"/>
              </a:rPr>
              <a:t>모델 탑재</a:t>
            </a:r>
            <a:endParaRPr lang="en-US" b="1" dirty="0">
              <a:latin typeface="+mn-lt"/>
              <a:cs typeface="Oracle Sans Semi Bold" panose="020B0603020204020204" pitchFamily="34" charset="0"/>
            </a:endParaRPr>
          </a:p>
          <a:p>
            <a:r>
              <a:rPr lang="ko-KR" altLang="en-US" sz="1400" dirty="0">
                <a:solidFill>
                  <a:schemeClr val="tx1"/>
                </a:solidFill>
              </a:rPr>
              <a:t>별도의 모델 준비 없이</a:t>
            </a:r>
            <a:r>
              <a:rPr lang="en-US" altLang="ko-KR" sz="1400" dirty="0">
                <a:solidFill>
                  <a:schemeClr val="tx1"/>
                </a:solidFill>
              </a:rPr>
              <a:t>,</a:t>
            </a:r>
            <a:r>
              <a:rPr lang="ko-KR" altLang="en-US" sz="1400" dirty="0">
                <a:solidFill>
                  <a:schemeClr val="tx1"/>
                </a:solidFill>
              </a:rPr>
              <a:t> </a:t>
            </a:r>
            <a:r>
              <a:rPr lang="en-US" altLang="ko-KR" sz="1400" dirty="0">
                <a:solidFill>
                  <a:schemeClr val="tx1"/>
                </a:solidFill>
              </a:rPr>
              <a:t>OCI GenAI</a:t>
            </a:r>
            <a:r>
              <a:rPr lang="ko-KR" altLang="en-US" sz="1400" dirty="0">
                <a:solidFill>
                  <a:schemeClr val="tx1"/>
                </a:solidFill>
              </a:rPr>
              <a:t> 서비스의 고품질 모델을 기본으로 활용 </a:t>
            </a:r>
            <a:r>
              <a:rPr lang="en-US" altLang="ko-KR" sz="1400" dirty="0">
                <a:solidFill>
                  <a:schemeClr val="tx1"/>
                </a:solidFill>
              </a:rPr>
              <a:t></a:t>
            </a:r>
            <a:r>
              <a:rPr lang="ko-KR" altLang="en-US" sz="1400" dirty="0">
                <a:solidFill>
                  <a:schemeClr val="tx1"/>
                </a:solidFill>
              </a:rPr>
              <a:t> 현재는 </a:t>
            </a:r>
            <a:r>
              <a:rPr lang="en" altLang="ko-KR" sz="1400" dirty="0">
                <a:solidFill>
                  <a:schemeClr val="tx1"/>
                </a:solidFill>
              </a:rPr>
              <a:t>meta.llama-3.3-70b-instruct</a:t>
            </a:r>
            <a:endParaRPr lang="en-US" sz="1400" dirty="0">
              <a:solidFill>
                <a:schemeClr val="tx1"/>
              </a:solidFill>
            </a:endParaRPr>
          </a:p>
          <a:p>
            <a:endParaRPr lang="en-US" sz="1200" dirty="0"/>
          </a:p>
          <a:p>
            <a:r>
              <a:rPr lang="ko-KR" altLang="en-US" b="1" dirty="0">
                <a:latin typeface="+mn-lt"/>
                <a:cs typeface="Oracle Sans Semi Bold" panose="020B0603020204020204" pitchFamily="34" charset="0"/>
              </a:rPr>
              <a:t>액션 에이전트</a:t>
            </a:r>
            <a:endParaRPr lang="en-US" b="1" dirty="0">
              <a:latin typeface="+mn-lt"/>
              <a:cs typeface="Oracle Sans Semi Bold" panose="020B0603020204020204" pitchFamily="34" charset="0"/>
            </a:endParaRPr>
          </a:p>
          <a:p>
            <a:r>
              <a:rPr lang="ko-KR" altLang="en-US" sz="1400" dirty="0">
                <a:solidFill>
                  <a:schemeClr val="tx1"/>
                </a:solidFill>
              </a:rPr>
              <a:t>단순 정보 검색을 넘어 </a:t>
            </a:r>
            <a:r>
              <a:rPr lang="en-US" altLang="ko-KR" sz="1400" dirty="0">
                <a:solidFill>
                  <a:schemeClr val="tx1"/>
                </a:solidFill>
              </a:rPr>
              <a:t>API</a:t>
            </a:r>
            <a:r>
              <a:rPr lang="ko-KR" altLang="en-US" sz="1400" dirty="0">
                <a:solidFill>
                  <a:schemeClr val="tx1"/>
                </a:solidFill>
              </a:rPr>
              <a:t> 호출 등 다양한 반복 업무 자동화 가능</a:t>
            </a:r>
            <a:endParaRPr lang="en-US" sz="1400" dirty="0">
              <a:solidFill>
                <a:schemeClr val="tx1"/>
              </a:solidFill>
            </a:endParaRPr>
          </a:p>
          <a:p>
            <a:endParaRPr lang="en-US" sz="1200" dirty="0">
              <a:solidFill>
                <a:schemeClr val="tx1"/>
              </a:solidFill>
            </a:endParaRPr>
          </a:p>
          <a:p>
            <a:r>
              <a:rPr lang="ko-KR" altLang="en-US" b="1" dirty="0">
                <a:latin typeface="+mn-lt"/>
                <a:cs typeface="Oracle Sans Semi Bold" panose="020B0603020204020204" pitchFamily="34" charset="0"/>
              </a:rPr>
              <a:t>추론 및 계획</a:t>
            </a:r>
            <a:endParaRPr lang="en-US" b="1" dirty="0">
              <a:latin typeface="+mn-lt"/>
              <a:cs typeface="Oracle Sans Semi Bold" panose="020B0603020204020204" pitchFamily="34" charset="0"/>
            </a:endParaRPr>
          </a:p>
          <a:p>
            <a:r>
              <a:rPr lang="en-US" sz="1400" dirty="0" err="1">
                <a:solidFill>
                  <a:schemeClr val="tx1"/>
                </a:solidFill>
              </a:rPr>
              <a:t>ReAct</a:t>
            </a:r>
            <a:r>
              <a:rPr lang="ko-KR" altLang="en-US" sz="1400" dirty="0">
                <a:solidFill>
                  <a:schemeClr val="tx1"/>
                </a:solidFill>
              </a:rPr>
              <a:t> 프레임워크를 활용해 논리적 사고</a:t>
            </a:r>
            <a:r>
              <a:rPr lang="en-US" altLang="ko-KR" sz="1400" dirty="0">
                <a:solidFill>
                  <a:schemeClr val="tx1"/>
                </a:solidFill>
              </a:rPr>
              <a:t>,</a:t>
            </a:r>
            <a:r>
              <a:rPr lang="ko-KR" altLang="en-US" sz="1400" dirty="0">
                <a:solidFill>
                  <a:schemeClr val="tx1"/>
                </a:solidFill>
              </a:rPr>
              <a:t> 계획</a:t>
            </a:r>
            <a:r>
              <a:rPr lang="en-US" altLang="ko-KR" sz="1400" dirty="0">
                <a:solidFill>
                  <a:schemeClr val="tx1"/>
                </a:solidFill>
              </a:rPr>
              <a:t>,</a:t>
            </a:r>
            <a:r>
              <a:rPr lang="ko-KR" altLang="en-US" sz="1400" dirty="0">
                <a:solidFill>
                  <a:schemeClr val="tx1"/>
                </a:solidFill>
              </a:rPr>
              <a:t> 실행 과정을 기반으로 동작</a:t>
            </a:r>
            <a:endParaRPr lang="en-US" sz="1400" dirty="0">
              <a:solidFill>
                <a:schemeClr val="tx1"/>
              </a:solidFill>
            </a:endParaRPr>
          </a:p>
          <a:p>
            <a:endParaRPr lang="en-US" sz="1200" dirty="0"/>
          </a:p>
        </p:txBody>
      </p:sp>
      <p:sp>
        <p:nvSpPr>
          <p:cNvPr id="18" name="텍스트 개체 틀 17">
            <a:extLst>
              <a:ext uri="{FF2B5EF4-FFF2-40B4-BE49-F238E27FC236}">
                <a16:creationId xmlns:a16="http://schemas.microsoft.com/office/drawing/2014/main" id="{CA449E70-C5A5-E2CB-FFD1-77ADE9262C91}"/>
              </a:ext>
            </a:extLst>
          </p:cNvPr>
          <p:cNvSpPr>
            <a:spLocks noGrp="1"/>
          </p:cNvSpPr>
          <p:nvPr>
            <p:ph type="body" sz="quarter" idx="11"/>
          </p:nvPr>
        </p:nvSpPr>
        <p:spPr/>
        <p:txBody>
          <a:bodyPr/>
          <a:lstStyle/>
          <a:p>
            <a:r>
              <a:rPr kumimoji="1" lang="en" altLang="ko-KR" dirty="0">
                <a:solidFill>
                  <a:schemeClr val="accent4"/>
                </a:solidFill>
              </a:rPr>
              <a:t>RAG / SQL / Custom / Agent tool</a:t>
            </a:r>
            <a:endParaRPr kumimoji="1" lang="ko-KR" altLang="en-US" dirty="0">
              <a:solidFill>
                <a:schemeClr val="accent4"/>
              </a:solidFill>
            </a:endParaRPr>
          </a:p>
        </p:txBody>
      </p:sp>
      <p:grpSp>
        <p:nvGrpSpPr>
          <p:cNvPr id="29" name="Group 2">
            <a:extLst>
              <a:ext uri="{FF2B5EF4-FFF2-40B4-BE49-F238E27FC236}">
                <a16:creationId xmlns:a16="http://schemas.microsoft.com/office/drawing/2014/main" id="{978EC7C7-BF28-4BA9-B87E-80517C4A7792}"/>
              </a:ext>
            </a:extLst>
          </p:cNvPr>
          <p:cNvGrpSpPr/>
          <p:nvPr/>
        </p:nvGrpSpPr>
        <p:grpSpPr>
          <a:xfrm>
            <a:off x="5996410" y="1396239"/>
            <a:ext cx="5452640" cy="4451880"/>
            <a:chOff x="4389519" y="1376363"/>
            <a:chExt cx="4089480" cy="3338910"/>
          </a:xfrm>
        </p:grpSpPr>
        <p:sp>
          <p:nvSpPr>
            <p:cNvPr id="30" name="Rounded Rectangle 36">
              <a:extLst>
                <a:ext uri="{FF2B5EF4-FFF2-40B4-BE49-F238E27FC236}">
                  <a16:creationId xmlns:a16="http://schemas.microsoft.com/office/drawing/2014/main" id="{EBBBFCA6-5B8B-488F-E931-294FF028F9BC}"/>
                </a:ext>
              </a:extLst>
            </p:cNvPr>
            <p:cNvSpPr/>
            <p:nvPr/>
          </p:nvSpPr>
          <p:spPr>
            <a:xfrm>
              <a:off x="5960309" y="2140309"/>
              <a:ext cx="1279899" cy="1757596"/>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600" b="0" i="0" u="none" strike="noStrike" kern="0" cap="none" spc="0" normalizeH="0" baseline="0" noProof="0" dirty="0">
                <a:ln>
                  <a:noFill/>
                </a:ln>
                <a:solidFill>
                  <a:srgbClr val="33553C"/>
                </a:solidFill>
                <a:effectLst/>
                <a:uLnTx/>
                <a:uFillTx/>
              </a:endParaRPr>
            </a:p>
          </p:txBody>
        </p:sp>
        <p:sp>
          <p:nvSpPr>
            <p:cNvPr id="31" name="Chevron 49">
              <a:extLst>
                <a:ext uri="{FF2B5EF4-FFF2-40B4-BE49-F238E27FC236}">
                  <a16:creationId xmlns:a16="http://schemas.microsoft.com/office/drawing/2014/main" id="{9F4206F2-228C-9452-0296-115510720194}"/>
                </a:ext>
              </a:extLst>
            </p:cNvPr>
            <p:cNvSpPr/>
            <p:nvPr/>
          </p:nvSpPr>
          <p:spPr>
            <a:xfrm>
              <a:off x="5621052" y="2423830"/>
              <a:ext cx="176635" cy="179301"/>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sp>
          <p:nvSpPr>
            <p:cNvPr id="32" name="Chevron 57">
              <a:extLst>
                <a:ext uri="{FF2B5EF4-FFF2-40B4-BE49-F238E27FC236}">
                  <a16:creationId xmlns:a16="http://schemas.microsoft.com/office/drawing/2014/main" id="{412F2C65-B94E-7776-A659-DD151DCAF9D4}"/>
                </a:ext>
              </a:extLst>
            </p:cNvPr>
            <p:cNvSpPr/>
            <p:nvPr/>
          </p:nvSpPr>
          <p:spPr>
            <a:xfrm rot="10800000">
              <a:off x="7361821" y="2922535"/>
              <a:ext cx="150307" cy="179271"/>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sp>
          <p:nvSpPr>
            <p:cNvPr id="33" name="Rounded Rectangle 36">
              <a:extLst>
                <a:ext uri="{FF2B5EF4-FFF2-40B4-BE49-F238E27FC236}">
                  <a16:creationId xmlns:a16="http://schemas.microsoft.com/office/drawing/2014/main" id="{38208472-9011-24DC-EC76-6340C15C86F3}"/>
                </a:ext>
              </a:extLst>
            </p:cNvPr>
            <p:cNvSpPr/>
            <p:nvPr/>
          </p:nvSpPr>
          <p:spPr>
            <a:xfrm>
              <a:off x="4389519" y="2924888"/>
              <a:ext cx="1068914" cy="437202"/>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Tools</a:t>
              </a:r>
              <a:endParaRPr kumimoji="0" lang="en-NL" sz="1600" b="0" i="0" u="none" strike="noStrike" kern="0" cap="none" spc="0" normalizeH="0" baseline="0" noProof="0" dirty="0">
                <a:ln>
                  <a:noFill/>
                </a:ln>
                <a:solidFill>
                  <a:srgbClr val="33553C"/>
                </a:solidFill>
                <a:effectLst/>
                <a:uLnTx/>
                <a:uFillTx/>
              </a:endParaRPr>
            </a:p>
          </p:txBody>
        </p:sp>
        <p:sp>
          <p:nvSpPr>
            <p:cNvPr id="34" name="Rounded Rectangle 77">
              <a:extLst>
                <a:ext uri="{FF2B5EF4-FFF2-40B4-BE49-F238E27FC236}">
                  <a16:creationId xmlns:a16="http://schemas.microsoft.com/office/drawing/2014/main" id="{5FE8E24B-1731-FE37-FD5D-58F54B54AFE8}"/>
                </a:ext>
              </a:extLst>
            </p:cNvPr>
            <p:cNvSpPr/>
            <p:nvPr/>
          </p:nvSpPr>
          <p:spPr>
            <a:xfrm>
              <a:off x="7633741" y="2538632"/>
              <a:ext cx="845258" cy="1126346"/>
            </a:xfrm>
            <a:prstGeom prst="roundRect">
              <a:avLst>
                <a:gd name="adj" fmla="val 18984"/>
              </a:avLst>
            </a:prstGeom>
            <a:solidFill>
              <a:srgbClr val="86B596">
                <a:lumMod val="60000"/>
                <a:lumOff val="40000"/>
              </a:srgbClr>
            </a:solidFill>
            <a:ln w="1905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67" b="0" i="0" u="none" strike="noStrike" kern="0" cap="none" spc="0" normalizeH="0" baseline="0" noProof="0">
                <a:ln>
                  <a:noFill/>
                </a:ln>
                <a:solidFill>
                  <a:srgbClr val="FCFBFA"/>
                </a:solidFill>
                <a:effectLst/>
                <a:uLnTx/>
                <a:uFillTx/>
              </a:endParaRPr>
            </a:p>
          </p:txBody>
        </p:sp>
        <p:sp>
          <p:nvSpPr>
            <p:cNvPr id="35" name="Rounded Rectangle 36">
              <a:extLst>
                <a:ext uri="{FF2B5EF4-FFF2-40B4-BE49-F238E27FC236}">
                  <a16:creationId xmlns:a16="http://schemas.microsoft.com/office/drawing/2014/main" id="{CCEFE1D8-8AA9-E78D-4C92-15036AACDA86}"/>
                </a:ext>
              </a:extLst>
            </p:cNvPr>
            <p:cNvSpPr/>
            <p:nvPr/>
          </p:nvSpPr>
          <p:spPr>
            <a:xfrm>
              <a:off x="7633741" y="3337631"/>
              <a:ext cx="845258" cy="267369"/>
            </a:xfrm>
            <a:prstGeom prst="roundRect">
              <a:avLst>
                <a:gd name="adj" fmla="val 15397"/>
              </a:avLst>
            </a:prstGeom>
            <a:no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553C"/>
                  </a:solidFill>
                  <a:effectLst/>
                  <a:uLnTx/>
                  <a:uFillTx/>
                </a:rPr>
                <a:t>Knowledge</a:t>
              </a:r>
            </a:p>
          </p:txBody>
        </p:sp>
        <p:pic>
          <p:nvPicPr>
            <p:cNvPr id="36" name="Graphic 79" descr="Database outline">
              <a:extLst>
                <a:ext uri="{FF2B5EF4-FFF2-40B4-BE49-F238E27FC236}">
                  <a16:creationId xmlns:a16="http://schemas.microsoft.com/office/drawing/2014/main" id="{02318975-F2E0-2C38-D45F-445B8C533E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3741" y="2545492"/>
              <a:ext cx="845258" cy="845258"/>
            </a:xfrm>
            <a:prstGeom prst="rect">
              <a:avLst/>
            </a:prstGeom>
          </p:spPr>
        </p:pic>
        <p:sp>
          <p:nvSpPr>
            <p:cNvPr id="37" name="Rounded Rectangle 80">
              <a:extLst>
                <a:ext uri="{FF2B5EF4-FFF2-40B4-BE49-F238E27FC236}">
                  <a16:creationId xmlns:a16="http://schemas.microsoft.com/office/drawing/2014/main" id="{62AFEEA6-C019-FD84-998C-314875733092}"/>
                </a:ext>
              </a:extLst>
            </p:cNvPr>
            <p:cNvSpPr/>
            <p:nvPr/>
          </p:nvSpPr>
          <p:spPr>
            <a:xfrm>
              <a:off x="4389519" y="2138413"/>
              <a:ext cx="1068914" cy="669174"/>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Short / Long Term</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Memory</a:t>
              </a:r>
              <a:endParaRPr kumimoji="0" lang="en-NL" sz="1600" b="0" i="0" u="none" strike="noStrike" kern="0" cap="none" spc="0" normalizeH="0" baseline="0" noProof="0" dirty="0">
                <a:ln>
                  <a:noFill/>
                </a:ln>
                <a:solidFill>
                  <a:srgbClr val="33553C"/>
                </a:solidFill>
                <a:effectLst/>
                <a:uLnTx/>
                <a:uFillTx/>
              </a:endParaRPr>
            </a:p>
          </p:txBody>
        </p:sp>
        <p:sp>
          <p:nvSpPr>
            <p:cNvPr id="38" name="Rounded Rectangle 36">
              <a:extLst>
                <a:ext uri="{FF2B5EF4-FFF2-40B4-BE49-F238E27FC236}">
                  <a16:creationId xmlns:a16="http://schemas.microsoft.com/office/drawing/2014/main" id="{69FAEA05-B7EC-E47B-A34B-3A1895A4EF0A}"/>
                </a:ext>
              </a:extLst>
            </p:cNvPr>
            <p:cNvSpPr/>
            <p:nvPr/>
          </p:nvSpPr>
          <p:spPr>
            <a:xfrm>
              <a:off x="5962983" y="1376363"/>
              <a:ext cx="1274551" cy="406055"/>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Interface</a:t>
              </a:r>
              <a:endParaRPr kumimoji="0" lang="en-NL" sz="1600" b="0" i="0" u="none" strike="noStrike" kern="0" cap="none" spc="0" normalizeH="0" baseline="0" noProof="0" dirty="0">
                <a:ln>
                  <a:noFill/>
                </a:ln>
                <a:solidFill>
                  <a:srgbClr val="33553C"/>
                </a:solidFill>
                <a:effectLst/>
                <a:uLnTx/>
                <a:uFillTx/>
              </a:endParaRPr>
            </a:p>
          </p:txBody>
        </p:sp>
        <p:sp>
          <p:nvSpPr>
            <p:cNvPr id="39" name="Chevron 57">
              <a:extLst>
                <a:ext uri="{FF2B5EF4-FFF2-40B4-BE49-F238E27FC236}">
                  <a16:creationId xmlns:a16="http://schemas.microsoft.com/office/drawing/2014/main" id="{A5388F5E-6F51-0D07-B2F0-221A966BE19C}"/>
                </a:ext>
              </a:extLst>
            </p:cNvPr>
            <p:cNvSpPr/>
            <p:nvPr/>
          </p:nvSpPr>
          <p:spPr>
            <a:xfrm rot="5400000">
              <a:off x="6525105" y="1879252"/>
              <a:ext cx="150307" cy="179271"/>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sp>
          <p:nvSpPr>
            <p:cNvPr id="40" name="Rounded Rectangle 10">
              <a:extLst>
                <a:ext uri="{FF2B5EF4-FFF2-40B4-BE49-F238E27FC236}">
                  <a16:creationId xmlns:a16="http://schemas.microsoft.com/office/drawing/2014/main" id="{E17282D7-1B28-E1CF-1434-527CF55101BC}"/>
                </a:ext>
              </a:extLst>
            </p:cNvPr>
            <p:cNvSpPr/>
            <p:nvPr/>
          </p:nvSpPr>
          <p:spPr>
            <a:xfrm>
              <a:off x="6063117" y="2828357"/>
              <a:ext cx="1074283" cy="191330"/>
            </a:xfrm>
            <a:prstGeom prst="roundRect">
              <a:avLst>
                <a:gd name="adj" fmla="val 18984"/>
              </a:avLst>
            </a:prstGeom>
            <a:solidFill>
              <a:srgbClr val="86B596">
                <a:lumMod val="75000"/>
              </a:srgbClr>
            </a:solidFill>
            <a:ln w="1905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rPr>
                <a:t>Reasoning</a:t>
              </a:r>
              <a:endParaRPr kumimoji="0" lang="en-NL" sz="1400" b="0" i="0" u="none" strike="noStrike" kern="0" cap="none" spc="0" normalizeH="0" baseline="0" noProof="0">
                <a:ln>
                  <a:noFill/>
                </a:ln>
                <a:solidFill>
                  <a:srgbClr val="FCFBFA"/>
                </a:solidFill>
                <a:effectLst/>
                <a:uLnTx/>
                <a:uFillTx/>
              </a:endParaRPr>
            </a:p>
          </p:txBody>
        </p:sp>
        <p:sp>
          <p:nvSpPr>
            <p:cNvPr id="41" name="TextBox 40">
              <a:extLst>
                <a:ext uri="{FF2B5EF4-FFF2-40B4-BE49-F238E27FC236}">
                  <a16:creationId xmlns:a16="http://schemas.microsoft.com/office/drawing/2014/main" id="{0729D908-2847-CDB0-CCCF-42704A49362B}"/>
                </a:ext>
              </a:extLst>
            </p:cNvPr>
            <p:cNvSpPr txBox="1"/>
            <p:nvPr/>
          </p:nvSpPr>
          <p:spPr>
            <a:xfrm>
              <a:off x="6113523" y="2205989"/>
              <a:ext cx="973470" cy="623248"/>
            </a:xfrm>
            <a:prstGeom prst="rect">
              <a:avLst/>
            </a:prstGeom>
            <a:noFill/>
            <a:ln>
              <a:noFill/>
            </a:ln>
          </p:spPr>
          <p:txBody>
            <a:bodyPr wrap="square">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Large </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Language </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Model </a:t>
              </a:r>
              <a:endParaRPr kumimoji="0" lang="en-NL" sz="1600" b="0" i="0" u="none" strike="noStrike" kern="0" cap="none" spc="0" normalizeH="0" baseline="0" noProof="0" dirty="0">
                <a:ln>
                  <a:noFill/>
                </a:ln>
                <a:solidFill>
                  <a:srgbClr val="33553C"/>
                </a:solidFill>
                <a:effectLst/>
                <a:uLnTx/>
                <a:uFillTx/>
              </a:endParaRPr>
            </a:p>
          </p:txBody>
        </p:sp>
        <p:sp>
          <p:nvSpPr>
            <p:cNvPr id="42" name="Rounded Rectangle 10">
              <a:extLst>
                <a:ext uri="{FF2B5EF4-FFF2-40B4-BE49-F238E27FC236}">
                  <a16:creationId xmlns:a16="http://schemas.microsoft.com/office/drawing/2014/main" id="{C211E1F4-8F4A-1E89-13C3-F65522915945}"/>
                </a:ext>
              </a:extLst>
            </p:cNvPr>
            <p:cNvSpPr/>
            <p:nvPr/>
          </p:nvSpPr>
          <p:spPr>
            <a:xfrm>
              <a:off x="6063117" y="3062480"/>
              <a:ext cx="1074283" cy="191330"/>
            </a:xfrm>
            <a:prstGeom prst="roundRect">
              <a:avLst>
                <a:gd name="adj" fmla="val 18984"/>
              </a:avLst>
            </a:prstGeom>
            <a:solidFill>
              <a:srgbClr val="86B596">
                <a:lumMod val="75000"/>
              </a:srgbClr>
            </a:solidFill>
            <a:ln w="1905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rPr>
                <a:t>Acting</a:t>
              </a:r>
              <a:endParaRPr kumimoji="0" lang="en-NL" sz="1400" b="0" i="0" u="none" strike="noStrike" kern="0" cap="none" spc="0" normalizeH="0" baseline="0" noProof="0">
                <a:ln>
                  <a:noFill/>
                </a:ln>
                <a:solidFill>
                  <a:srgbClr val="FCFBFA"/>
                </a:solidFill>
                <a:effectLst/>
                <a:uLnTx/>
                <a:uFillTx/>
              </a:endParaRPr>
            </a:p>
          </p:txBody>
        </p:sp>
        <p:sp>
          <p:nvSpPr>
            <p:cNvPr id="43" name="Rounded Rectangle 10">
              <a:extLst>
                <a:ext uri="{FF2B5EF4-FFF2-40B4-BE49-F238E27FC236}">
                  <a16:creationId xmlns:a16="http://schemas.microsoft.com/office/drawing/2014/main" id="{5AD526E1-32E5-AFDD-C57F-732F2F25E03C}"/>
                </a:ext>
              </a:extLst>
            </p:cNvPr>
            <p:cNvSpPr/>
            <p:nvPr/>
          </p:nvSpPr>
          <p:spPr>
            <a:xfrm>
              <a:off x="6063117" y="3296603"/>
              <a:ext cx="1074283" cy="191330"/>
            </a:xfrm>
            <a:prstGeom prst="roundRect">
              <a:avLst>
                <a:gd name="adj" fmla="val 18984"/>
              </a:avLst>
            </a:prstGeom>
            <a:solidFill>
              <a:srgbClr val="86B596">
                <a:lumMod val="75000"/>
              </a:srgbClr>
            </a:solidFill>
            <a:ln w="1905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rPr>
                <a:t>Persona</a:t>
              </a:r>
              <a:endParaRPr kumimoji="0" lang="en-NL" sz="1400" b="0" i="0" u="none" strike="noStrike" kern="0" cap="none" spc="0" normalizeH="0" baseline="0" noProof="0">
                <a:ln>
                  <a:noFill/>
                </a:ln>
                <a:solidFill>
                  <a:srgbClr val="FCFBFA"/>
                </a:solidFill>
                <a:effectLst/>
                <a:uLnTx/>
                <a:uFillTx/>
              </a:endParaRPr>
            </a:p>
          </p:txBody>
        </p:sp>
        <p:sp>
          <p:nvSpPr>
            <p:cNvPr id="44" name="Rounded Rectangle 10">
              <a:extLst>
                <a:ext uri="{FF2B5EF4-FFF2-40B4-BE49-F238E27FC236}">
                  <a16:creationId xmlns:a16="http://schemas.microsoft.com/office/drawing/2014/main" id="{A241B743-749C-D9E1-B105-229D2CCFD31C}"/>
                </a:ext>
              </a:extLst>
            </p:cNvPr>
            <p:cNvSpPr/>
            <p:nvPr/>
          </p:nvSpPr>
          <p:spPr>
            <a:xfrm>
              <a:off x="6063117" y="3530724"/>
              <a:ext cx="1074283" cy="191330"/>
            </a:xfrm>
            <a:prstGeom prst="roundRect">
              <a:avLst>
                <a:gd name="adj" fmla="val 18984"/>
              </a:avLst>
            </a:prstGeom>
            <a:solidFill>
              <a:srgbClr val="86B596">
                <a:lumMod val="75000"/>
              </a:srgbClr>
            </a:solidFill>
            <a:ln w="1905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rPr>
                <a:t>Planning</a:t>
              </a:r>
              <a:endParaRPr kumimoji="0" lang="en-NL" sz="1400" b="0" i="0" u="none" strike="noStrike" kern="0" cap="none" spc="0" normalizeH="0" baseline="0" noProof="0">
                <a:ln>
                  <a:noFill/>
                </a:ln>
                <a:solidFill>
                  <a:srgbClr val="FCFBFA"/>
                </a:solidFill>
                <a:effectLst/>
                <a:uLnTx/>
                <a:uFillTx/>
              </a:endParaRPr>
            </a:p>
          </p:txBody>
        </p:sp>
        <p:sp>
          <p:nvSpPr>
            <p:cNvPr id="45" name="Rounded Rectangle 36">
              <a:extLst>
                <a:ext uri="{FF2B5EF4-FFF2-40B4-BE49-F238E27FC236}">
                  <a16:creationId xmlns:a16="http://schemas.microsoft.com/office/drawing/2014/main" id="{756FAB0C-7897-9609-D184-4EB5DEA366B1}"/>
                </a:ext>
              </a:extLst>
            </p:cNvPr>
            <p:cNvSpPr/>
            <p:nvPr/>
          </p:nvSpPr>
          <p:spPr>
            <a:xfrm>
              <a:off x="4389519" y="3488123"/>
              <a:ext cx="1068913" cy="407886"/>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Prompt</a:t>
              </a:r>
              <a:endParaRPr kumimoji="0" lang="en-NL" sz="1600" b="0" i="0" u="none" strike="noStrike" kern="0" cap="none" spc="0" normalizeH="0" baseline="0" noProof="0" dirty="0">
                <a:ln>
                  <a:noFill/>
                </a:ln>
                <a:solidFill>
                  <a:srgbClr val="33553C"/>
                </a:solidFill>
                <a:effectLst/>
                <a:uLnTx/>
                <a:uFillTx/>
              </a:endParaRPr>
            </a:p>
          </p:txBody>
        </p:sp>
        <p:sp>
          <p:nvSpPr>
            <p:cNvPr id="46" name="Chevron 49">
              <a:extLst>
                <a:ext uri="{FF2B5EF4-FFF2-40B4-BE49-F238E27FC236}">
                  <a16:creationId xmlns:a16="http://schemas.microsoft.com/office/drawing/2014/main" id="{0C74A919-1C18-DD05-3A7B-7D50911D661C}"/>
                </a:ext>
              </a:extLst>
            </p:cNvPr>
            <p:cNvSpPr/>
            <p:nvPr/>
          </p:nvSpPr>
          <p:spPr>
            <a:xfrm>
              <a:off x="5621052" y="3052627"/>
              <a:ext cx="176635" cy="179301"/>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sp>
          <p:nvSpPr>
            <p:cNvPr id="47" name="Chevron 49">
              <a:extLst>
                <a:ext uri="{FF2B5EF4-FFF2-40B4-BE49-F238E27FC236}">
                  <a16:creationId xmlns:a16="http://schemas.microsoft.com/office/drawing/2014/main" id="{74106591-61EC-8054-6A80-E4E98CC744D3}"/>
                </a:ext>
              </a:extLst>
            </p:cNvPr>
            <p:cNvSpPr/>
            <p:nvPr/>
          </p:nvSpPr>
          <p:spPr>
            <a:xfrm>
              <a:off x="5621052" y="3575327"/>
              <a:ext cx="176635" cy="179301"/>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sp>
          <p:nvSpPr>
            <p:cNvPr id="48" name="Rounded Rectangle 36">
              <a:extLst>
                <a:ext uri="{FF2B5EF4-FFF2-40B4-BE49-F238E27FC236}">
                  <a16:creationId xmlns:a16="http://schemas.microsoft.com/office/drawing/2014/main" id="{0BCE43E4-9528-3A9D-BC04-1BF82AEE32AB}"/>
                </a:ext>
              </a:extLst>
            </p:cNvPr>
            <p:cNvSpPr/>
            <p:nvPr/>
          </p:nvSpPr>
          <p:spPr>
            <a:xfrm>
              <a:off x="5960309" y="4209401"/>
              <a:ext cx="1279899" cy="505872"/>
            </a:xfrm>
            <a:prstGeom prst="roundRect">
              <a:avLst>
                <a:gd name="adj" fmla="val 15397"/>
              </a:avLst>
            </a:prstGeom>
            <a:solidFill>
              <a:srgbClr val="86B596">
                <a:lumMod val="60000"/>
                <a:lumOff val="40000"/>
              </a:srgbClr>
            </a:solidFill>
            <a:ln w="3175"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rPr>
                <a:t>Response Generation</a:t>
              </a:r>
              <a:endParaRPr kumimoji="0" lang="en-NL" sz="1600" b="0" i="0" u="none" strike="noStrike" kern="0" cap="none" spc="0" normalizeH="0" baseline="0" noProof="0" dirty="0">
                <a:ln>
                  <a:noFill/>
                </a:ln>
                <a:solidFill>
                  <a:srgbClr val="33553C"/>
                </a:solidFill>
                <a:effectLst/>
                <a:uLnTx/>
                <a:uFillTx/>
              </a:endParaRPr>
            </a:p>
          </p:txBody>
        </p:sp>
        <p:sp>
          <p:nvSpPr>
            <p:cNvPr id="49" name="Chevron 57">
              <a:extLst>
                <a:ext uri="{FF2B5EF4-FFF2-40B4-BE49-F238E27FC236}">
                  <a16:creationId xmlns:a16="http://schemas.microsoft.com/office/drawing/2014/main" id="{8383A450-8E6D-6337-A577-949071418220}"/>
                </a:ext>
              </a:extLst>
            </p:cNvPr>
            <p:cNvSpPr/>
            <p:nvPr/>
          </p:nvSpPr>
          <p:spPr>
            <a:xfrm rot="5400000">
              <a:off x="6525105" y="3931528"/>
              <a:ext cx="150307" cy="179270"/>
            </a:xfrm>
            <a:prstGeom prst="chevron">
              <a:avLst/>
            </a:prstGeom>
            <a:solidFill>
              <a:schemeClr val="tx1"/>
            </a:solidFill>
            <a:ln w="3175" cap="flat" cmpd="sng" algn="ctr">
              <a:solidFill>
                <a:schemeClr val="tx1"/>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6C3F49">
                    <a:lumMod val="75000"/>
                  </a:srgbClr>
                </a:solidFill>
                <a:effectLst/>
                <a:uLnTx/>
                <a:uFillTx/>
              </a:endParaRPr>
            </a:p>
          </p:txBody>
        </p:sp>
      </p:grpSp>
    </p:spTree>
    <p:extLst>
      <p:ext uri="{BB962C8B-B14F-4D97-AF65-F5344CB8AC3E}">
        <p14:creationId xmlns:p14="http://schemas.microsoft.com/office/powerpoint/2010/main" val="306121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CD001-ADB7-4BB4-5D3C-3DE26538DDF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F805301-6630-0385-22D5-C78F81E6FD5E}"/>
              </a:ext>
            </a:extLst>
          </p:cNvPr>
          <p:cNvSpPr>
            <a:spLocks noGrp="1"/>
          </p:cNvSpPr>
          <p:nvPr>
            <p:ph type="title"/>
          </p:nvPr>
        </p:nvSpPr>
        <p:spPr/>
        <p:txBody>
          <a:bodyPr/>
          <a:lstStyle/>
          <a:p>
            <a:r>
              <a:rPr kumimoji="1" lang="ko-KR" altLang="en-US" dirty="0"/>
              <a:t>오라클 </a:t>
            </a:r>
            <a:r>
              <a:rPr kumimoji="1" lang="en-US" altLang="ko-KR" dirty="0"/>
              <a:t>AI </a:t>
            </a:r>
            <a:r>
              <a:rPr kumimoji="1" lang="ko-KR" altLang="en-US" dirty="0"/>
              <a:t>솔루션 </a:t>
            </a:r>
            <a:r>
              <a:rPr kumimoji="1" lang="en-US" altLang="ko-KR" dirty="0"/>
              <a:t>–</a:t>
            </a:r>
            <a:r>
              <a:rPr kumimoji="1" lang="ko-KR" altLang="en-US" dirty="0"/>
              <a:t> </a:t>
            </a:r>
            <a:r>
              <a:rPr kumimoji="1" lang="en-US" altLang="ko-KR" dirty="0"/>
              <a:t>GenAI</a:t>
            </a:r>
            <a:r>
              <a:rPr kumimoji="1" lang="ko-KR" altLang="en-US" dirty="0"/>
              <a:t> </a:t>
            </a:r>
            <a:r>
              <a:rPr kumimoji="1" lang="en-US" altLang="ko-KR" dirty="0"/>
              <a:t>Agents</a:t>
            </a:r>
            <a:endParaRPr kumimoji="1" lang="ko-KR" altLang="en-US" dirty="0">
              <a:solidFill>
                <a:schemeClr val="tx1"/>
              </a:solidFill>
            </a:endParaRPr>
          </a:p>
        </p:txBody>
      </p:sp>
      <p:sp>
        <p:nvSpPr>
          <p:cNvPr id="4" name="슬라이드 번호 개체 틀 3">
            <a:extLst>
              <a:ext uri="{FF2B5EF4-FFF2-40B4-BE49-F238E27FC236}">
                <a16:creationId xmlns:a16="http://schemas.microsoft.com/office/drawing/2014/main" id="{ED3D8F02-1B5A-85D1-6169-38DEEA9DA0A9}"/>
              </a:ext>
            </a:extLst>
          </p:cNvPr>
          <p:cNvSpPr>
            <a:spLocks noGrp="1"/>
          </p:cNvSpPr>
          <p:nvPr>
            <p:ph type="sldNum" sz="quarter" idx="17"/>
          </p:nvPr>
        </p:nvSpPr>
        <p:spPr/>
        <p:txBody>
          <a:bodyPr/>
          <a:lstStyle/>
          <a:p>
            <a:fld id="{345D60D9-5372-5F40-9443-0F9AE5BDC3C8}" type="slidenum">
              <a:rPr lang="en-US" smtClean="0"/>
              <a:pPr/>
              <a:t>5</a:t>
            </a:fld>
            <a:endParaRPr lang="en-US" dirty="0"/>
          </a:p>
        </p:txBody>
      </p:sp>
      <p:sp>
        <p:nvSpPr>
          <p:cNvPr id="5" name="바닥글 개체 틀 4">
            <a:extLst>
              <a:ext uri="{FF2B5EF4-FFF2-40B4-BE49-F238E27FC236}">
                <a16:creationId xmlns:a16="http://schemas.microsoft.com/office/drawing/2014/main" id="{E51AB29D-7291-D817-9BE3-BE7E1E4F6AB0}"/>
              </a:ext>
            </a:extLst>
          </p:cNvPr>
          <p:cNvSpPr>
            <a:spLocks noGrp="1"/>
          </p:cNvSpPr>
          <p:nvPr>
            <p:ph type="ftr" sz="quarter" idx="16"/>
          </p:nvPr>
        </p:nvSpPr>
        <p:spPr/>
        <p:txBody>
          <a:bodyPr/>
          <a:lstStyle/>
          <a:p>
            <a:r>
              <a:rPr lang="en-US"/>
              <a:t>Copyright © 2025, Oracle and/or its affiliates |  Confidential: Internal/Restricted/Highly Restricted</a:t>
            </a:r>
            <a:endParaRPr lang="en-US" dirty="0"/>
          </a:p>
        </p:txBody>
      </p:sp>
      <p:sp>
        <p:nvSpPr>
          <p:cNvPr id="163" name="텍스트 개체 틀 162">
            <a:extLst>
              <a:ext uri="{FF2B5EF4-FFF2-40B4-BE49-F238E27FC236}">
                <a16:creationId xmlns:a16="http://schemas.microsoft.com/office/drawing/2014/main" id="{25390513-1983-5A0D-2896-A3059477AAB3}"/>
              </a:ext>
            </a:extLst>
          </p:cNvPr>
          <p:cNvSpPr>
            <a:spLocks noGrp="1"/>
          </p:cNvSpPr>
          <p:nvPr>
            <p:ph type="body" sz="quarter" idx="11"/>
          </p:nvPr>
        </p:nvSpPr>
        <p:spPr/>
        <p:txBody>
          <a:bodyPr/>
          <a:lstStyle/>
          <a:p>
            <a:endParaRPr lang="ko-KR" altLang="en-US" dirty="0"/>
          </a:p>
        </p:txBody>
      </p:sp>
      <p:grpSp>
        <p:nvGrpSpPr>
          <p:cNvPr id="164" name="그룹 163">
            <a:extLst>
              <a:ext uri="{FF2B5EF4-FFF2-40B4-BE49-F238E27FC236}">
                <a16:creationId xmlns:a16="http://schemas.microsoft.com/office/drawing/2014/main" id="{E8E85CA9-E111-F7C4-8EC8-2353974D00C9}"/>
              </a:ext>
            </a:extLst>
          </p:cNvPr>
          <p:cNvGrpSpPr/>
          <p:nvPr/>
        </p:nvGrpSpPr>
        <p:grpSpPr>
          <a:xfrm>
            <a:off x="459198" y="1600200"/>
            <a:ext cx="11339266" cy="4290344"/>
            <a:chOff x="459198" y="1600200"/>
            <a:chExt cx="11339266" cy="4290344"/>
          </a:xfrm>
        </p:grpSpPr>
        <p:sp>
          <p:nvSpPr>
            <p:cNvPr id="165" name="Google Shape;837;p37">
              <a:extLst>
                <a:ext uri="{FF2B5EF4-FFF2-40B4-BE49-F238E27FC236}">
                  <a16:creationId xmlns:a16="http://schemas.microsoft.com/office/drawing/2014/main" id="{8D9A4F06-AD06-8C8C-303D-A592EBA61EA7}"/>
                </a:ext>
              </a:extLst>
            </p:cNvPr>
            <p:cNvSpPr/>
            <p:nvPr/>
          </p:nvSpPr>
          <p:spPr>
            <a:xfrm>
              <a:off x="3048000" y="1600200"/>
              <a:ext cx="6740123" cy="4290344"/>
            </a:xfrm>
            <a:prstGeom prst="roundRect">
              <a:avLst>
                <a:gd name="adj" fmla="val 9832"/>
              </a:avLst>
            </a:prstGeom>
            <a:solidFill>
              <a:schemeClr val="accent1"/>
            </a:solid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667" b="1" dirty="0">
                  <a:latin typeface="Calibri"/>
                  <a:ea typeface="Calibri"/>
                  <a:cs typeface="Calibri"/>
                  <a:sym typeface="Calibri"/>
                </a:rPr>
                <a:t>AI Agent</a:t>
              </a:r>
              <a:endParaRPr dirty="0"/>
            </a:p>
          </p:txBody>
        </p:sp>
        <p:sp>
          <p:nvSpPr>
            <p:cNvPr id="166" name="Google Shape;838;p37">
              <a:extLst>
                <a:ext uri="{FF2B5EF4-FFF2-40B4-BE49-F238E27FC236}">
                  <a16:creationId xmlns:a16="http://schemas.microsoft.com/office/drawing/2014/main" id="{6AC8F9E7-D096-9933-2561-D7848F364EDC}"/>
                </a:ext>
              </a:extLst>
            </p:cNvPr>
            <p:cNvSpPr txBox="1"/>
            <p:nvPr/>
          </p:nvSpPr>
          <p:spPr>
            <a:xfrm>
              <a:off x="459198" y="2005460"/>
              <a:ext cx="3056413" cy="830956"/>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b="1" dirty="0"/>
                <a:t>“</a:t>
              </a:r>
              <a:r>
                <a:rPr lang="ko-KR" altLang="en-US" sz="1600" b="1" dirty="0"/>
                <a:t>파리 여행 추천해줘</a:t>
              </a:r>
              <a:r>
                <a:rPr lang="en-US" sz="1600" b="1" dirty="0"/>
                <a:t>”</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ko-KR" altLang="en-US" sz="1600" b="1" dirty="0" err="1"/>
                <a:t>챗봇이라면</a:t>
              </a:r>
              <a:r>
                <a:rPr lang="en-US" altLang="ko-KR" sz="1600" b="1" dirty="0"/>
                <a:t>?</a:t>
              </a:r>
              <a:r>
                <a:rPr lang="ko-KR" altLang="en-US" sz="1600" b="1" dirty="0"/>
                <a:t> </a:t>
              </a:r>
              <a:r>
                <a:rPr lang="ko-KR" altLang="en-US" sz="1600" b="1" dirty="0" err="1"/>
                <a:t>에펠탑</a:t>
              </a:r>
              <a:r>
                <a:rPr lang="ko-KR" altLang="en-US" sz="1600" b="1" dirty="0"/>
                <a:t> </a:t>
              </a:r>
              <a:r>
                <a:rPr lang="ko-KR" altLang="en-US" sz="1600" b="1" dirty="0" err="1"/>
                <a:t>루브르</a:t>
              </a:r>
              <a:endParaRPr sz="1400" b="1" dirty="0"/>
            </a:p>
          </p:txBody>
        </p:sp>
        <p:sp>
          <p:nvSpPr>
            <p:cNvPr id="167" name="Google Shape;839;p37">
              <a:extLst>
                <a:ext uri="{FF2B5EF4-FFF2-40B4-BE49-F238E27FC236}">
                  <a16:creationId xmlns:a16="http://schemas.microsoft.com/office/drawing/2014/main" id="{DEFE2E10-C913-5416-532B-ACB9EF279AA5}"/>
                </a:ext>
              </a:extLst>
            </p:cNvPr>
            <p:cNvSpPr txBox="1"/>
            <p:nvPr/>
          </p:nvSpPr>
          <p:spPr>
            <a:xfrm>
              <a:off x="9782624" y="3394465"/>
              <a:ext cx="2015840" cy="666937"/>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1867" b="1" dirty="0"/>
                <a:t>“</a:t>
              </a:r>
              <a:r>
                <a:rPr lang="en-US" sz="1867" b="1" dirty="0" err="1"/>
                <a:t>여행이</a:t>
              </a:r>
              <a:r>
                <a:rPr lang="en-US" sz="1867" b="1" dirty="0"/>
                <a:t> </a:t>
              </a:r>
            </a:p>
            <a:p>
              <a:pPr marL="0" lvl="0" indent="0" algn="ctr" rtl="0">
                <a:spcBef>
                  <a:spcPts val="0"/>
                </a:spcBef>
                <a:spcAft>
                  <a:spcPts val="0"/>
                </a:spcAft>
                <a:buNone/>
              </a:pPr>
              <a:r>
                <a:rPr lang="en-US" sz="1867" b="1" dirty="0" err="1"/>
                <a:t>예약되었습니다</a:t>
              </a:r>
              <a:r>
                <a:rPr lang="en-US" sz="1867" b="1" dirty="0"/>
                <a:t>.”</a:t>
              </a:r>
              <a:endParaRPr b="1" dirty="0"/>
            </a:p>
          </p:txBody>
        </p:sp>
        <p:sp>
          <p:nvSpPr>
            <p:cNvPr id="168" name="Google Shape;840;p37">
              <a:extLst>
                <a:ext uri="{FF2B5EF4-FFF2-40B4-BE49-F238E27FC236}">
                  <a16:creationId xmlns:a16="http://schemas.microsoft.com/office/drawing/2014/main" id="{9FD15566-EE9D-A5DE-A5C7-DDE98D99939E}"/>
                </a:ext>
              </a:extLst>
            </p:cNvPr>
            <p:cNvSpPr/>
            <p:nvPr/>
          </p:nvSpPr>
          <p:spPr>
            <a:xfrm>
              <a:off x="3212104" y="2418920"/>
              <a:ext cx="1536192" cy="3101241"/>
            </a:xfrm>
            <a:prstGeom prst="roundRect">
              <a:avLst>
                <a:gd name="adj" fmla="val 16667"/>
              </a:avLst>
            </a:prstGeom>
            <a:solidFill>
              <a:srgbClr val="DDD9C3"/>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r>
                <a:rPr lang="en-US" sz="1467">
                  <a:solidFill>
                    <a:schemeClr val="dk1"/>
                  </a:solidFill>
                  <a:latin typeface="Calibri"/>
                  <a:ea typeface="Calibri"/>
                  <a:cs typeface="Calibri"/>
                  <a:sym typeface="Calibri"/>
                </a:rPr>
                <a:t> 사용자 요청을 이해하고 해석</a:t>
              </a:r>
              <a:endParaRPr sz="1467">
                <a:solidFill>
                  <a:schemeClr val="dk1"/>
                </a:solidFill>
              </a:endParaRPr>
            </a:p>
          </p:txBody>
        </p:sp>
        <p:sp>
          <p:nvSpPr>
            <p:cNvPr id="169" name="Google Shape;841;p37">
              <a:extLst>
                <a:ext uri="{FF2B5EF4-FFF2-40B4-BE49-F238E27FC236}">
                  <a16:creationId xmlns:a16="http://schemas.microsoft.com/office/drawing/2014/main" id="{854B6847-1D38-51CF-FEF6-06819DD22C15}"/>
                </a:ext>
              </a:extLst>
            </p:cNvPr>
            <p:cNvSpPr/>
            <p:nvPr/>
          </p:nvSpPr>
          <p:spPr>
            <a:xfrm>
              <a:off x="4837345" y="2418920"/>
              <a:ext cx="1536192" cy="3101241"/>
            </a:xfrm>
            <a:prstGeom prst="roundRect">
              <a:avLst>
                <a:gd name="adj" fmla="val 16667"/>
              </a:avLst>
            </a:prstGeom>
            <a:solidFill>
              <a:srgbClr val="DDD9C3"/>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r>
                <a:rPr lang="en-US" sz="1467">
                  <a:solidFill>
                    <a:schemeClr val="dk1"/>
                  </a:solidFill>
                  <a:latin typeface="Calibri"/>
                  <a:ea typeface="Calibri"/>
                  <a:cs typeface="Calibri"/>
                  <a:sym typeface="Calibri"/>
                </a:rPr>
                <a:t>필요한 작업을 결정</a:t>
              </a:r>
              <a:endParaRPr sz="1467">
                <a:solidFill>
                  <a:schemeClr val="dk1"/>
                </a:solidFill>
              </a:endParaRPr>
            </a:p>
          </p:txBody>
        </p:sp>
        <p:sp>
          <p:nvSpPr>
            <p:cNvPr id="170" name="Google Shape;842;p37">
              <a:extLst>
                <a:ext uri="{FF2B5EF4-FFF2-40B4-BE49-F238E27FC236}">
                  <a16:creationId xmlns:a16="http://schemas.microsoft.com/office/drawing/2014/main" id="{3906D35D-3C1F-BD0E-FA94-A87946AB2910}"/>
                </a:ext>
              </a:extLst>
            </p:cNvPr>
            <p:cNvSpPr/>
            <p:nvPr/>
          </p:nvSpPr>
          <p:spPr>
            <a:xfrm>
              <a:off x="6462587" y="2418920"/>
              <a:ext cx="1536192" cy="3101241"/>
            </a:xfrm>
            <a:prstGeom prst="roundRect">
              <a:avLst>
                <a:gd name="adj" fmla="val 16667"/>
              </a:avLst>
            </a:prstGeom>
            <a:solidFill>
              <a:srgbClr val="DDD9C3"/>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r>
                <a:rPr lang="en-US" sz="1467">
                  <a:solidFill>
                    <a:schemeClr val="dk1"/>
                  </a:solidFill>
                  <a:latin typeface="Calibri"/>
                  <a:ea typeface="Calibri"/>
                  <a:cs typeface="Calibri"/>
                  <a:sym typeface="Calibri"/>
                </a:rPr>
                <a:t>필요 시 데이터를 검색</a:t>
              </a:r>
              <a:endParaRPr sz="1467">
                <a:solidFill>
                  <a:schemeClr val="dk1"/>
                </a:solidFill>
              </a:endParaRPr>
            </a:p>
          </p:txBody>
        </p:sp>
        <p:sp>
          <p:nvSpPr>
            <p:cNvPr id="171" name="Google Shape;843;p37">
              <a:extLst>
                <a:ext uri="{FF2B5EF4-FFF2-40B4-BE49-F238E27FC236}">
                  <a16:creationId xmlns:a16="http://schemas.microsoft.com/office/drawing/2014/main" id="{E9087EF2-022F-3953-58A8-A8FC6B0E2E4E}"/>
                </a:ext>
              </a:extLst>
            </p:cNvPr>
            <p:cNvSpPr/>
            <p:nvPr/>
          </p:nvSpPr>
          <p:spPr>
            <a:xfrm>
              <a:off x="8087827" y="2419914"/>
              <a:ext cx="1536192" cy="3099255"/>
            </a:xfrm>
            <a:prstGeom prst="roundRect">
              <a:avLst>
                <a:gd name="adj" fmla="val 16667"/>
              </a:avLst>
            </a:prstGeom>
            <a:solidFill>
              <a:srgbClr val="DDD9C3"/>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endParaRPr sz="1467">
                <a:solidFill>
                  <a:schemeClr val="dk1"/>
                </a:solidFill>
              </a:endParaRPr>
            </a:p>
            <a:p>
              <a:pPr marL="0" lvl="0" indent="0" algn="ctr" rtl="0">
                <a:spcBef>
                  <a:spcPts val="0"/>
                </a:spcBef>
                <a:spcAft>
                  <a:spcPts val="0"/>
                </a:spcAft>
                <a:buNone/>
              </a:pPr>
              <a:r>
                <a:rPr lang="en-US" sz="1467">
                  <a:solidFill>
                    <a:schemeClr val="dk1"/>
                  </a:solidFill>
                  <a:latin typeface="Calibri"/>
                  <a:ea typeface="Calibri"/>
                  <a:cs typeface="Calibri"/>
                  <a:sym typeface="Calibri"/>
                </a:rPr>
                <a:t>작업을 실행</a:t>
              </a:r>
              <a:endParaRPr sz="1467">
                <a:solidFill>
                  <a:schemeClr val="dk1"/>
                </a:solidFill>
              </a:endParaRPr>
            </a:p>
          </p:txBody>
        </p:sp>
        <p:pic>
          <p:nvPicPr>
            <p:cNvPr id="174" name="Google Shape;846;p37">
              <a:extLst>
                <a:ext uri="{FF2B5EF4-FFF2-40B4-BE49-F238E27FC236}">
                  <a16:creationId xmlns:a16="http://schemas.microsoft.com/office/drawing/2014/main" id="{79FE7AC9-C220-A24B-2DA7-6E05889B4788}"/>
                </a:ext>
              </a:extLst>
            </p:cNvPr>
            <p:cNvPicPr preferRelativeResize="0"/>
            <p:nvPr/>
          </p:nvPicPr>
          <p:blipFill rotWithShape="1">
            <a:blip r:embed="rId3">
              <a:alphaModFix/>
            </a:blip>
            <a:srcRect/>
            <a:stretch/>
          </p:blipFill>
          <p:spPr>
            <a:xfrm>
              <a:off x="6664764" y="2774608"/>
              <a:ext cx="1239717" cy="1239717"/>
            </a:xfrm>
            <a:prstGeom prst="rect">
              <a:avLst/>
            </a:prstGeom>
            <a:noFill/>
            <a:ln>
              <a:noFill/>
            </a:ln>
          </p:spPr>
        </p:pic>
        <p:pic>
          <p:nvPicPr>
            <p:cNvPr id="175" name="Google Shape;847;p37">
              <a:extLst>
                <a:ext uri="{FF2B5EF4-FFF2-40B4-BE49-F238E27FC236}">
                  <a16:creationId xmlns:a16="http://schemas.microsoft.com/office/drawing/2014/main" id="{03DBAFF9-4731-17B8-E3DE-8E34559AE722}"/>
                </a:ext>
              </a:extLst>
            </p:cNvPr>
            <p:cNvPicPr preferRelativeResize="0"/>
            <p:nvPr/>
          </p:nvPicPr>
          <p:blipFill rotWithShape="1">
            <a:blip r:embed="rId4">
              <a:alphaModFix/>
            </a:blip>
            <a:srcRect/>
            <a:stretch/>
          </p:blipFill>
          <p:spPr>
            <a:xfrm>
              <a:off x="8246432" y="2774608"/>
              <a:ext cx="1239717" cy="1239717"/>
            </a:xfrm>
            <a:prstGeom prst="rect">
              <a:avLst/>
            </a:prstGeom>
            <a:noFill/>
            <a:ln>
              <a:noFill/>
            </a:ln>
          </p:spPr>
        </p:pic>
        <p:pic>
          <p:nvPicPr>
            <p:cNvPr id="176" name="Google Shape;848;p37">
              <a:extLst>
                <a:ext uri="{FF2B5EF4-FFF2-40B4-BE49-F238E27FC236}">
                  <a16:creationId xmlns:a16="http://schemas.microsoft.com/office/drawing/2014/main" id="{831130B2-D0C6-5259-2624-5299825F74EE}"/>
                </a:ext>
              </a:extLst>
            </p:cNvPr>
            <p:cNvPicPr preferRelativeResize="0"/>
            <p:nvPr/>
          </p:nvPicPr>
          <p:blipFill rotWithShape="1">
            <a:blip r:embed="rId5">
              <a:alphaModFix/>
            </a:blip>
            <a:srcRect t="85" b="85"/>
            <a:stretch/>
          </p:blipFill>
          <p:spPr>
            <a:xfrm>
              <a:off x="3340184" y="2774608"/>
              <a:ext cx="1239717" cy="1239717"/>
            </a:xfrm>
            <a:prstGeom prst="rect">
              <a:avLst/>
            </a:prstGeom>
            <a:noFill/>
            <a:ln>
              <a:noFill/>
            </a:ln>
          </p:spPr>
        </p:pic>
        <p:pic>
          <p:nvPicPr>
            <p:cNvPr id="177" name="Google Shape;849;p37">
              <a:extLst>
                <a:ext uri="{FF2B5EF4-FFF2-40B4-BE49-F238E27FC236}">
                  <a16:creationId xmlns:a16="http://schemas.microsoft.com/office/drawing/2014/main" id="{DE709FCF-3E9B-CD80-FCA8-A2038CE9B6DE}"/>
                </a:ext>
              </a:extLst>
            </p:cNvPr>
            <p:cNvPicPr preferRelativeResize="0"/>
            <p:nvPr/>
          </p:nvPicPr>
          <p:blipFill rotWithShape="1">
            <a:blip r:embed="rId6">
              <a:alphaModFix/>
            </a:blip>
            <a:srcRect t="85" b="85"/>
            <a:stretch/>
          </p:blipFill>
          <p:spPr>
            <a:xfrm>
              <a:off x="4996723" y="2774608"/>
              <a:ext cx="1239719" cy="1239717"/>
            </a:xfrm>
            <a:prstGeom prst="rect">
              <a:avLst/>
            </a:prstGeom>
            <a:noFill/>
            <a:ln>
              <a:noFill/>
            </a:ln>
          </p:spPr>
        </p:pic>
        <p:sp>
          <p:nvSpPr>
            <p:cNvPr id="6" name="Google Shape;838;p37">
              <a:extLst>
                <a:ext uri="{FF2B5EF4-FFF2-40B4-BE49-F238E27FC236}">
                  <a16:creationId xmlns:a16="http://schemas.microsoft.com/office/drawing/2014/main" id="{0E9272E9-7D17-7A40-F9B2-DB39F34D1CE7}"/>
                </a:ext>
              </a:extLst>
            </p:cNvPr>
            <p:cNvSpPr txBox="1"/>
            <p:nvPr/>
          </p:nvSpPr>
          <p:spPr>
            <a:xfrm>
              <a:off x="459199" y="3262355"/>
              <a:ext cx="3056413" cy="1538842"/>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b="1" dirty="0"/>
                <a:t>“</a:t>
              </a:r>
              <a:r>
                <a:rPr lang="ko-KR" altLang="en-US" sz="1600" b="1" dirty="0"/>
                <a:t>파리 여행 추천해줘</a:t>
              </a:r>
              <a:r>
                <a:rPr lang="en-US" sz="1600" b="1" dirty="0"/>
                <a:t>”</a:t>
              </a:r>
            </a:p>
            <a:p>
              <a:pPr marL="0" lvl="0" indent="0" algn="l" rtl="0">
                <a:spcBef>
                  <a:spcPts val="0"/>
                </a:spcBef>
                <a:spcAft>
                  <a:spcPts val="0"/>
                </a:spcAft>
                <a:buNone/>
              </a:pPr>
              <a:endParaRPr lang="en-US" sz="1600" b="1" dirty="0"/>
            </a:p>
            <a:p>
              <a:pPr marL="0" lvl="0" indent="0" algn="l" rtl="0">
                <a:spcBef>
                  <a:spcPts val="0"/>
                </a:spcBef>
                <a:spcAft>
                  <a:spcPts val="0"/>
                </a:spcAft>
                <a:buNone/>
              </a:pPr>
              <a:r>
                <a:rPr lang="en-US" altLang="ko-KR" sz="1600" b="1" dirty="0"/>
                <a:t>5</a:t>
              </a:r>
              <a:r>
                <a:rPr lang="ko-KR" altLang="en-US" sz="1600" b="1" dirty="0"/>
                <a:t>박 </a:t>
              </a:r>
              <a:r>
                <a:rPr lang="en-US" altLang="ko-KR" sz="1600" b="1" dirty="0"/>
                <a:t>6</a:t>
              </a:r>
              <a:r>
                <a:rPr lang="ko-KR" altLang="en-US" sz="1600" b="1" dirty="0"/>
                <a:t>일 코스</a:t>
              </a:r>
              <a:r>
                <a:rPr lang="en-US" altLang="ko-KR" sz="1600" b="1" dirty="0"/>
                <a:t>,</a:t>
              </a:r>
            </a:p>
            <a:p>
              <a:pPr marL="0" lvl="0" indent="0" algn="l" rtl="0">
                <a:spcBef>
                  <a:spcPts val="0"/>
                </a:spcBef>
                <a:spcAft>
                  <a:spcPts val="0"/>
                </a:spcAft>
                <a:buNone/>
              </a:pPr>
              <a:r>
                <a:rPr lang="en-US" altLang="ko-KR" sz="1600" b="1" dirty="0"/>
                <a:t>10</a:t>
              </a:r>
              <a:r>
                <a:rPr lang="ko-KR" altLang="en-US" sz="1600" b="1" dirty="0"/>
                <a:t>살 아이와 </a:t>
              </a:r>
              <a:r>
                <a:rPr lang="en-US" altLang="ko-KR" sz="1600" b="1" dirty="0"/>
                <a:t>70</a:t>
              </a:r>
              <a:r>
                <a:rPr lang="ko-KR" altLang="en-US" sz="1600" b="1" dirty="0"/>
                <a:t>세 부모님과 함께</a:t>
              </a:r>
              <a:endParaRPr lang="en-US" altLang="ko-KR" sz="1600" b="1" dirty="0"/>
            </a:p>
            <a:p>
              <a:pPr marL="0" lvl="0" indent="0" algn="l" rtl="0">
                <a:spcBef>
                  <a:spcPts val="0"/>
                </a:spcBef>
                <a:spcAft>
                  <a:spcPts val="0"/>
                </a:spcAft>
                <a:buNone/>
              </a:pPr>
              <a:endParaRPr sz="1400" b="1" dirty="0"/>
            </a:p>
          </p:txBody>
        </p:sp>
      </p:grpSp>
      <p:sp>
        <p:nvSpPr>
          <p:cNvPr id="178" name="갈매기형 수장[C] 177">
            <a:extLst>
              <a:ext uri="{FF2B5EF4-FFF2-40B4-BE49-F238E27FC236}">
                <a16:creationId xmlns:a16="http://schemas.microsoft.com/office/drawing/2014/main" id="{0E25F2D8-4496-938F-2897-8FA760C73698}"/>
              </a:ext>
            </a:extLst>
          </p:cNvPr>
          <p:cNvSpPr/>
          <p:nvPr/>
        </p:nvSpPr>
        <p:spPr>
          <a:xfrm>
            <a:off x="2954883" y="3612022"/>
            <a:ext cx="266700" cy="266700"/>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9" name="갈매기형 수장[C] 178">
            <a:extLst>
              <a:ext uri="{FF2B5EF4-FFF2-40B4-BE49-F238E27FC236}">
                <a16:creationId xmlns:a16="http://schemas.microsoft.com/office/drawing/2014/main" id="{9547A5EC-5C2A-B44B-CD0C-E8AC2148D0FA}"/>
              </a:ext>
            </a:extLst>
          </p:cNvPr>
          <p:cNvSpPr/>
          <p:nvPr/>
        </p:nvSpPr>
        <p:spPr>
          <a:xfrm>
            <a:off x="9559604" y="3612022"/>
            <a:ext cx="266700" cy="266700"/>
          </a:xfrm>
          <a:prstGeom prst="chevro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668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12A59-C71D-3C6F-74C5-240651E8A818}"/>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63002E08-8D27-9878-49BF-B4475DC45172}"/>
              </a:ext>
            </a:extLst>
          </p:cNvPr>
          <p:cNvSpPr>
            <a:spLocks noGrp="1"/>
          </p:cNvSpPr>
          <p:nvPr>
            <p:ph type="title"/>
            <p:custDataLst>
              <p:tags r:id="rId1"/>
            </p:custDataLst>
          </p:nvPr>
        </p:nvSpPr>
        <p:spPr/>
        <p:txBody>
          <a:bodyPr/>
          <a:lstStyle/>
          <a:p>
            <a:r>
              <a:rPr kumimoji="1" lang="en" altLang="ko-KR" sz="2800"/>
              <a:t>OCI Generative AI Agents Platform</a:t>
            </a:r>
            <a:endParaRPr lang="en-US" sz="2600" dirty="0"/>
          </a:p>
        </p:txBody>
      </p:sp>
      <p:sp>
        <p:nvSpPr>
          <p:cNvPr id="3" name="Footer Placeholder 2">
            <a:extLst>
              <a:ext uri="{FF2B5EF4-FFF2-40B4-BE49-F238E27FC236}">
                <a16:creationId xmlns:a16="http://schemas.microsoft.com/office/drawing/2014/main" id="{8BD495E5-11DB-3A59-B5D0-6E9F67D9D414}"/>
              </a:ext>
            </a:extLst>
          </p:cNvPr>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t>Oracle DatabaseWorld at CloudWorld        Copyright © 2023, Oracle and/or its affiliates</a:t>
            </a:r>
            <a:endParaRPr lang="en-US" dirty="0"/>
          </a:p>
        </p:txBody>
      </p:sp>
      <p:sp>
        <p:nvSpPr>
          <p:cNvPr id="4" name="Slide Number Placeholder 3">
            <a:extLst>
              <a:ext uri="{FF2B5EF4-FFF2-40B4-BE49-F238E27FC236}">
                <a16:creationId xmlns:a16="http://schemas.microsoft.com/office/drawing/2014/main" id="{2387DD96-90E7-82D6-7E93-44464AB5440F}"/>
              </a:ext>
            </a:extLst>
          </p:cNvPr>
          <p:cNvSpPr>
            <a:spLocks noGrp="1"/>
          </p:cNvSpPr>
          <p:nvPr>
            <p:ph type="sldNum" sz="quarter" idx="12"/>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altLang="ko-KR" smtClean="0"/>
              <a:pPr/>
              <a:t>6</a:t>
            </a:fld>
            <a:endParaRPr lang="en-US" dirty="0"/>
          </a:p>
        </p:txBody>
      </p:sp>
      <p:grpSp>
        <p:nvGrpSpPr>
          <p:cNvPr id="25" name="그룹 24">
            <a:extLst>
              <a:ext uri="{FF2B5EF4-FFF2-40B4-BE49-F238E27FC236}">
                <a16:creationId xmlns:a16="http://schemas.microsoft.com/office/drawing/2014/main" id="{DADEF1CC-AC17-964B-F725-7CACBB9B6DCB}"/>
              </a:ext>
            </a:extLst>
          </p:cNvPr>
          <p:cNvGrpSpPr/>
          <p:nvPr/>
        </p:nvGrpSpPr>
        <p:grpSpPr>
          <a:xfrm>
            <a:off x="1986113" y="1262063"/>
            <a:ext cx="8235264" cy="4863628"/>
            <a:chOff x="1389927" y="1262063"/>
            <a:chExt cx="8172692" cy="4826674"/>
          </a:xfrm>
        </p:grpSpPr>
        <p:pic>
          <p:nvPicPr>
            <p:cNvPr id="26" name="그래픽 25">
              <a:extLst>
                <a:ext uri="{FF2B5EF4-FFF2-40B4-BE49-F238E27FC236}">
                  <a16:creationId xmlns:a16="http://schemas.microsoft.com/office/drawing/2014/main" id="{456925D7-37D7-ACFD-DCCE-82A1BED252DA}"/>
                </a:ext>
              </a:extLst>
            </p:cNvPr>
            <p:cNvPicPr>
              <a:picLocks noChangeAspect="1"/>
            </p:cNvPicPr>
            <p:nvPr/>
          </p:nvPicPr>
          <p:blipFill>
            <a:blip r:embed="rId4">
              <a:extLst>
                <a:ext uri="{96DAC541-7B7A-43D3-8B79-37D633B846F1}">
                  <asvg:svgBlip xmlns:asvg="http://schemas.microsoft.com/office/drawing/2016/SVG/main" r:embed="rId5"/>
                </a:ext>
              </a:extLst>
            </a:blip>
            <a:srcRect r="17642"/>
            <a:stretch>
              <a:fillRect/>
            </a:stretch>
          </p:blipFill>
          <p:spPr>
            <a:xfrm>
              <a:off x="1389927" y="1262844"/>
              <a:ext cx="7673050" cy="4825893"/>
            </a:xfrm>
            <a:prstGeom prst="rect">
              <a:avLst/>
            </a:prstGeom>
          </p:spPr>
        </p:pic>
        <p:grpSp>
          <p:nvGrpSpPr>
            <p:cNvPr id="27" name="그룹 26">
              <a:extLst>
                <a:ext uri="{FF2B5EF4-FFF2-40B4-BE49-F238E27FC236}">
                  <a16:creationId xmlns:a16="http://schemas.microsoft.com/office/drawing/2014/main" id="{15327539-1728-1F8D-D3C8-04FF9DBC8BF2}"/>
                </a:ext>
              </a:extLst>
            </p:cNvPr>
            <p:cNvGrpSpPr/>
            <p:nvPr/>
          </p:nvGrpSpPr>
          <p:grpSpPr>
            <a:xfrm>
              <a:off x="3518704" y="1262063"/>
              <a:ext cx="6043915" cy="4825893"/>
              <a:chOff x="3518704" y="1262063"/>
              <a:chExt cx="6043915" cy="4825893"/>
            </a:xfrm>
          </p:grpSpPr>
          <p:pic>
            <p:nvPicPr>
              <p:cNvPr id="28" name="그래픽 27">
                <a:extLst>
                  <a:ext uri="{FF2B5EF4-FFF2-40B4-BE49-F238E27FC236}">
                    <a16:creationId xmlns:a16="http://schemas.microsoft.com/office/drawing/2014/main" id="{E781A981-8D3D-9007-15B4-67927F610EC9}"/>
                  </a:ext>
                </a:extLst>
              </p:cNvPr>
              <p:cNvPicPr>
                <a:picLocks noChangeAspect="1"/>
              </p:cNvPicPr>
              <p:nvPr/>
            </p:nvPicPr>
            <p:blipFill>
              <a:blip r:embed="rId4">
                <a:extLst>
                  <a:ext uri="{96DAC541-7B7A-43D3-8B79-37D633B846F1}">
                    <asvg:svgBlip xmlns:asvg="http://schemas.microsoft.com/office/drawing/2016/SVG/main" r:embed="rId5"/>
                  </a:ext>
                </a:extLst>
              </a:blip>
              <a:srcRect l="52770"/>
              <a:stretch>
                <a:fillRect/>
              </a:stretch>
            </p:blipFill>
            <p:spPr>
              <a:xfrm>
                <a:off x="5162309" y="1262063"/>
                <a:ext cx="4400310" cy="4825893"/>
              </a:xfrm>
              <a:prstGeom prst="rect">
                <a:avLst/>
              </a:prstGeom>
            </p:spPr>
          </p:pic>
          <p:sp>
            <p:nvSpPr>
              <p:cNvPr id="29" name="모서리가 둥근 직사각형 28">
                <a:extLst>
                  <a:ext uri="{FF2B5EF4-FFF2-40B4-BE49-F238E27FC236}">
                    <a16:creationId xmlns:a16="http://schemas.microsoft.com/office/drawing/2014/main" id="{86DFF1D2-8285-D151-C4A3-28AF6AF0364A}"/>
                  </a:ext>
                </a:extLst>
              </p:cNvPr>
              <p:cNvSpPr/>
              <p:nvPr/>
            </p:nvSpPr>
            <p:spPr>
              <a:xfrm>
                <a:off x="3518704" y="1781720"/>
                <a:ext cx="1643605" cy="4085864"/>
              </a:xfrm>
              <a:prstGeom prst="roundRect">
                <a:avLst>
                  <a:gd name="adj" fmla="val 1174"/>
                </a:avLst>
              </a:prstGeom>
              <a:solidFill>
                <a:srgbClr val="E4E2DD"/>
              </a:solidFill>
              <a:ln>
                <a:solidFill>
                  <a:srgbClr val="B3AE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30" name="TextBox 29">
                <a:extLst>
                  <a:ext uri="{FF2B5EF4-FFF2-40B4-BE49-F238E27FC236}">
                    <a16:creationId xmlns:a16="http://schemas.microsoft.com/office/drawing/2014/main" id="{E754FF20-AA9B-CE04-6E0E-A776AFF63CE2}"/>
                  </a:ext>
                </a:extLst>
              </p:cNvPr>
              <p:cNvSpPr txBox="1"/>
              <p:nvPr/>
            </p:nvSpPr>
            <p:spPr>
              <a:xfrm>
                <a:off x="3835680" y="1781720"/>
                <a:ext cx="1326629" cy="276999"/>
              </a:xfrm>
              <a:prstGeom prst="rect">
                <a:avLst/>
              </a:prstGeom>
              <a:noFill/>
            </p:spPr>
            <p:txBody>
              <a:bodyPr wrap="square" rtlCol="0">
                <a:spAutoFit/>
              </a:bodyPr>
              <a:lstStyle/>
              <a:p>
                <a:r>
                  <a:rPr kumimoji="1" lang="en-US" altLang="ko-KR" sz="1200" b="1" dirty="0">
                    <a:solidFill>
                      <a:schemeClr val="bg1"/>
                    </a:solidFill>
                  </a:rPr>
                  <a:t>Application</a:t>
                </a:r>
                <a:endParaRPr kumimoji="1" lang="ko-KR" altLang="en-US" sz="1200" b="1" dirty="0">
                  <a:solidFill>
                    <a:schemeClr val="bg1"/>
                  </a:solidFill>
                </a:endParaRPr>
              </a:p>
            </p:txBody>
          </p:sp>
          <p:pic>
            <p:nvPicPr>
              <p:cNvPr id="31" name="그림 30">
                <a:extLst>
                  <a:ext uri="{FF2B5EF4-FFF2-40B4-BE49-F238E27FC236}">
                    <a16:creationId xmlns:a16="http://schemas.microsoft.com/office/drawing/2014/main" id="{106EFCA8-585E-7F1B-86E0-BF3BA07FB6CD}"/>
                  </a:ext>
                </a:extLst>
              </p:cNvPr>
              <p:cNvPicPr>
                <a:picLocks noChangeAspect="1"/>
              </p:cNvPicPr>
              <p:nvPr/>
            </p:nvPicPr>
            <p:blipFill>
              <a:blip r:embed="rId6"/>
              <a:srcRect l="6507" t="9137" r="1"/>
              <a:stretch>
                <a:fillRect/>
              </a:stretch>
            </p:blipFill>
            <p:spPr>
              <a:xfrm>
                <a:off x="4056343" y="2173574"/>
                <a:ext cx="538345" cy="550038"/>
              </a:xfrm>
              <a:prstGeom prst="rect">
                <a:avLst/>
              </a:prstGeom>
            </p:spPr>
          </p:pic>
        </p:grpSp>
      </p:grpSp>
    </p:spTree>
    <p:extLst>
      <p:ext uri="{BB962C8B-B14F-4D97-AF65-F5344CB8AC3E}">
        <p14:creationId xmlns:p14="http://schemas.microsoft.com/office/powerpoint/2010/main" val="2733559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3916F-3D1E-E518-9375-649DA9579412}"/>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5351D30E-D694-12B9-0543-6678FE20583B}"/>
              </a:ext>
            </a:extLst>
          </p:cNvPr>
          <p:cNvSpPr>
            <a:spLocks noGrp="1"/>
          </p:cNvSpPr>
          <p:nvPr>
            <p:ph type="title"/>
            <p:custDataLst>
              <p:tags r:id="rId1"/>
            </p:custDataLst>
          </p:nvPr>
        </p:nvSpPr>
        <p:spPr/>
        <p:txBody>
          <a:bodyPr/>
          <a:lstStyle/>
          <a:p>
            <a:r>
              <a:rPr kumimoji="1" lang="en" altLang="ko-KR" sz="2800" dirty="0"/>
              <a:t>OCI Generative AI Agents Platform </a:t>
            </a:r>
            <a:r>
              <a:rPr kumimoji="1" lang="en-US" altLang="ko-KR" sz="2800" dirty="0"/>
              <a:t>-</a:t>
            </a:r>
            <a:r>
              <a:rPr kumimoji="1" lang="ko-KR" altLang="en-US" sz="2800" dirty="0"/>
              <a:t> 상세</a:t>
            </a:r>
            <a:endParaRPr lang="en-US" sz="2600" dirty="0"/>
          </a:p>
        </p:txBody>
      </p:sp>
      <p:sp>
        <p:nvSpPr>
          <p:cNvPr id="3" name="Footer Placeholder 2">
            <a:extLst>
              <a:ext uri="{FF2B5EF4-FFF2-40B4-BE49-F238E27FC236}">
                <a16:creationId xmlns:a16="http://schemas.microsoft.com/office/drawing/2014/main" id="{B11FFC49-CDD7-D49E-C34C-F006C40499A6}"/>
              </a:ext>
            </a:extLst>
          </p:cNvPr>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t>Oracle DatabaseWorld at CloudWorld        Copyright © 2023, Oracle and/or its affiliates</a:t>
            </a:r>
            <a:endParaRPr lang="en-US" dirty="0"/>
          </a:p>
        </p:txBody>
      </p:sp>
      <p:sp>
        <p:nvSpPr>
          <p:cNvPr id="4" name="Slide Number Placeholder 3">
            <a:extLst>
              <a:ext uri="{FF2B5EF4-FFF2-40B4-BE49-F238E27FC236}">
                <a16:creationId xmlns:a16="http://schemas.microsoft.com/office/drawing/2014/main" id="{F8A0E08D-DF8B-6A95-9989-2BC7866DBF1B}"/>
              </a:ext>
            </a:extLst>
          </p:cNvPr>
          <p:cNvSpPr>
            <a:spLocks noGrp="1"/>
          </p:cNvSpPr>
          <p:nvPr>
            <p:ph type="sldNum" sz="quarter" idx="12"/>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altLang="ko-KR" smtClean="0"/>
              <a:pPr/>
              <a:t>7</a:t>
            </a:fld>
            <a:endParaRPr lang="en-US" dirty="0"/>
          </a:p>
        </p:txBody>
      </p:sp>
      <p:pic>
        <p:nvPicPr>
          <p:cNvPr id="5" name="그림 4">
            <a:extLst>
              <a:ext uri="{FF2B5EF4-FFF2-40B4-BE49-F238E27FC236}">
                <a16:creationId xmlns:a16="http://schemas.microsoft.com/office/drawing/2014/main" id="{48BC9F17-9677-DDAD-F78D-F400EE3DFB00}"/>
              </a:ext>
            </a:extLst>
          </p:cNvPr>
          <p:cNvPicPr>
            <a:picLocks noChangeAspect="1"/>
          </p:cNvPicPr>
          <p:nvPr/>
        </p:nvPicPr>
        <p:blipFill>
          <a:blip r:embed="rId4"/>
          <a:srcRect t="4368" b="4623"/>
          <a:stretch>
            <a:fillRect/>
          </a:stretch>
        </p:blipFill>
        <p:spPr>
          <a:xfrm>
            <a:off x="1127759" y="1262063"/>
            <a:ext cx="8788189" cy="3922921"/>
          </a:xfrm>
          <a:prstGeom prst="rect">
            <a:avLst/>
          </a:prstGeom>
        </p:spPr>
      </p:pic>
      <p:sp>
        <p:nvSpPr>
          <p:cNvPr id="2" name="TextBox 1">
            <a:extLst>
              <a:ext uri="{FF2B5EF4-FFF2-40B4-BE49-F238E27FC236}">
                <a16:creationId xmlns:a16="http://schemas.microsoft.com/office/drawing/2014/main" id="{275D36AE-6A22-ED6E-7DF7-679CE10C1817}"/>
              </a:ext>
            </a:extLst>
          </p:cNvPr>
          <p:cNvSpPr txBox="1"/>
          <p:nvPr/>
        </p:nvSpPr>
        <p:spPr>
          <a:xfrm>
            <a:off x="5855852" y="5253276"/>
            <a:ext cx="5593198" cy="861774"/>
          </a:xfrm>
          <a:prstGeom prst="rect">
            <a:avLst/>
          </a:prstGeom>
          <a:noFill/>
        </p:spPr>
        <p:txBody>
          <a:bodyPr wrap="none" rtlCol="0">
            <a:spAutoFit/>
          </a:bodyPr>
          <a:lstStyle/>
          <a:p>
            <a:r>
              <a:rPr lang="en-US" altLang="ko-KR" sz="1000" b="1" dirty="0"/>
              <a:t>※ </a:t>
            </a:r>
            <a:r>
              <a:rPr kumimoji="1" lang="en-US" altLang="ko-KR" sz="1000" dirty="0"/>
              <a:t>Agent Core</a:t>
            </a:r>
          </a:p>
          <a:p>
            <a:pPr marL="171450" indent="-171450">
              <a:buFont typeface="Arial" panose="020B0604020202020204" pitchFamily="34" charset="0"/>
              <a:buChar char="•"/>
            </a:pPr>
            <a:r>
              <a:rPr kumimoji="1" lang="en-US" altLang="ko-KR" sz="1000" dirty="0" err="1"/>
              <a:t>ReAct</a:t>
            </a:r>
            <a:r>
              <a:rPr kumimoji="1" lang="en-US" altLang="ko-KR" sz="1000" dirty="0"/>
              <a:t>: </a:t>
            </a:r>
            <a:r>
              <a:rPr kumimoji="1" lang="ko-KR" altLang="en-US" sz="1000" dirty="0"/>
              <a:t>사용자의 </a:t>
            </a:r>
            <a:r>
              <a:rPr kumimoji="1" lang="en-US" altLang="ko-KR" sz="1000" dirty="0"/>
              <a:t>Intent</a:t>
            </a:r>
            <a:r>
              <a:rPr kumimoji="1" lang="ko-KR" altLang="en-US" sz="1000" dirty="0"/>
              <a:t>파악하고 어떤 </a:t>
            </a:r>
            <a:r>
              <a:rPr kumimoji="1" lang="en-US" altLang="ko-KR" sz="1000" dirty="0"/>
              <a:t>tool</a:t>
            </a:r>
            <a:r>
              <a:rPr kumimoji="1" lang="ko-KR" altLang="en-US" sz="1000" dirty="0"/>
              <a:t>이 필요한지 판단하고 계획수립</a:t>
            </a:r>
            <a:r>
              <a:rPr kumimoji="1" lang="en-US" altLang="ko-KR" sz="1000" dirty="0"/>
              <a:t>/</a:t>
            </a:r>
            <a:r>
              <a:rPr kumimoji="1" lang="ko-KR" altLang="en-US" sz="1000" dirty="0"/>
              <a:t>조정</a:t>
            </a:r>
            <a:endParaRPr kumimoji="1" lang="en-US" altLang="ko-KR" sz="1000" dirty="0"/>
          </a:p>
          <a:p>
            <a:pPr marL="171450" indent="-171450">
              <a:buFont typeface="Arial" panose="020B0604020202020204" pitchFamily="34" charset="0"/>
              <a:buChar char="•"/>
            </a:pPr>
            <a:r>
              <a:rPr kumimoji="1" lang="en-US" altLang="ko-KR" sz="1000" dirty="0"/>
              <a:t>Action Router:</a:t>
            </a:r>
            <a:r>
              <a:rPr kumimoji="1" lang="ko-KR" altLang="en-US" sz="1000" dirty="0"/>
              <a:t> 사용이 필요한 </a:t>
            </a:r>
            <a:r>
              <a:rPr kumimoji="1" lang="en-US" altLang="ko-KR" sz="1000" dirty="0"/>
              <a:t>tool</a:t>
            </a:r>
            <a:r>
              <a:rPr kumimoji="1" lang="ko-KR" altLang="en-US" sz="1000" dirty="0"/>
              <a:t>을 </a:t>
            </a:r>
            <a:r>
              <a:rPr kumimoji="1" lang="en-US" altLang="ko-KR" sz="1000" dirty="0"/>
              <a:t>routing</a:t>
            </a:r>
          </a:p>
          <a:p>
            <a:pPr marL="171450" indent="-171450">
              <a:buFont typeface="Arial" panose="020B0604020202020204" pitchFamily="34" charset="0"/>
              <a:buChar char="•"/>
            </a:pPr>
            <a:r>
              <a:rPr kumimoji="1" lang="en-US" altLang="ko-KR" sz="1000" dirty="0"/>
              <a:t>Action Response </a:t>
            </a:r>
            <a:r>
              <a:rPr kumimoji="1" lang="en-US" altLang="ko-KR" sz="1000" dirty="0" err="1"/>
              <a:t>Parcer</a:t>
            </a:r>
            <a:r>
              <a:rPr kumimoji="1" lang="en-US" altLang="ko-KR" sz="1000" dirty="0"/>
              <a:t>: tool</a:t>
            </a:r>
            <a:r>
              <a:rPr lang="ko-KR" altLang="en-US" sz="1000" dirty="0"/>
              <a:t>에서 받은 응답을 표준 형태로 파싱</a:t>
            </a:r>
            <a:r>
              <a:rPr lang="en-US" altLang="ko-KR" sz="1000" dirty="0"/>
              <a:t>,</a:t>
            </a:r>
            <a:r>
              <a:rPr lang="ko-KR" altLang="en-US" sz="1000" dirty="0"/>
              <a:t> 답변 </a:t>
            </a:r>
            <a:r>
              <a:rPr lang="ko-KR" altLang="en-US" sz="1000" dirty="0" err="1"/>
              <a:t>충분성</a:t>
            </a:r>
            <a:r>
              <a:rPr lang="ko-KR" altLang="en-US" sz="1000" dirty="0"/>
              <a:t> </a:t>
            </a:r>
            <a:r>
              <a:rPr lang="en-US" altLang="ko-KR" sz="1000" dirty="0" err="1"/>
              <a:t>ReAct</a:t>
            </a:r>
            <a:r>
              <a:rPr lang="ko-KR" altLang="en-US" sz="1000" dirty="0"/>
              <a:t>에게 보고</a:t>
            </a:r>
            <a:endParaRPr kumimoji="1" lang="en-US" altLang="ko-KR" sz="1000" dirty="0"/>
          </a:p>
          <a:p>
            <a:pPr marL="171450" indent="-171450">
              <a:buFont typeface="Arial" panose="020B0604020202020204" pitchFamily="34" charset="0"/>
              <a:buChar char="•"/>
            </a:pPr>
            <a:r>
              <a:rPr lang="en" altLang="ko-KR" sz="1000" dirty="0"/>
              <a:t>Agent Message Generator</a:t>
            </a:r>
            <a:r>
              <a:rPr lang="en-US" altLang="ko-KR" sz="1000" dirty="0"/>
              <a:t>:</a:t>
            </a:r>
            <a:r>
              <a:rPr lang="ko-KR" altLang="en-US" sz="1000" dirty="0"/>
              <a:t> 최종 보고서를 사람이 읽기 쉬운 형태로 작성</a:t>
            </a:r>
            <a:endParaRPr kumimoji="1" lang="en-US" altLang="ko-KR" sz="1000" dirty="0"/>
          </a:p>
        </p:txBody>
      </p:sp>
    </p:spTree>
    <p:extLst>
      <p:ext uri="{BB962C8B-B14F-4D97-AF65-F5344CB8AC3E}">
        <p14:creationId xmlns:p14="http://schemas.microsoft.com/office/powerpoint/2010/main" val="166070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4D0C7-10F2-191C-B1C8-7FFDCFE2691A}"/>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048330A9-1DA3-4A5E-129A-E1923D38CDB2}"/>
              </a:ext>
            </a:extLst>
          </p:cNvPr>
          <p:cNvSpPr>
            <a:spLocks noGrp="1"/>
          </p:cNvSpPr>
          <p:nvPr>
            <p:ph type="title"/>
            <p:custDataLst>
              <p:tags r:id="rId1"/>
            </p:custDataLst>
          </p:nvPr>
        </p:nvSpPr>
        <p:spPr/>
        <p:txBody>
          <a:bodyPr/>
          <a:lstStyle/>
          <a:p>
            <a:r>
              <a:rPr lang="en-US" altLang="ko-KR" sz="2800" dirty="0"/>
              <a:t>OCI Generative AI Agents: RAG Agent</a:t>
            </a:r>
            <a:endParaRPr lang="en-US" sz="2600" dirty="0"/>
          </a:p>
        </p:txBody>
      </p:sp>
      <p:sp>
        <p:nvSpPr>
          <p:cNvPr id="3" name="Footer Placeholder 2">
            <a:extLst>
              <a:ext uri="{FF2B5EF4-FFF2-40B4-BE49-F238E27FC236}">
                <a16:creationId xmlns:a16="http://schemas.microsoft.com/office/drawing/2014/main" id="{07949CAC-5072-DDD0-0246-DDD472628B88}"/>
              </a:ext>
            </a:extLst>
          </p:cNvPr>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t>Oracle DatabaseWorld at CloudWorld        Copyright © 2023, Oracle and/or its affiliates</a:t>
            </a:r>
            <a:endParaRPr lang="en-US" dirty="0"/>
          </a:p>
        </p:txBody>
      </p:sp>
      <p:sp>
        <p:nvSpPr>
          <p:cNvPr id="4" name="Slide Number Placeholder 3">
            <a:extLst>
              <a:ext uri="{FF2B5EF4-FFF2-40B4-BE49-F238E27FC236}">
                <a16:creationId xmlns:a16="http://schemas.microsoft.com/office/drawing/2014/main" id="{A0936A9D-4773-6AD9-4A57-7B6BEE0D5BBB}"/>
              </a:ext>
            </a:extLst>
          </p:cNvPr>
          <p:cNvSpPr>
            <a:spLocks noGrp="1"/>
          </p:cNvSpPr>
          <p:nvPr>
            <p:ph type="sldNum" sz="quarter" idx="12"/>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altLang="ko-KR" smtClean="0"/>
              <a:pPr/>
              <a:t>8</a:t>
            </a:fld>
            <a:endParaRPr lang="en-US" dirty="0"/>
          </a:p>
        </p:txBody>
      </p:sp>
      <p:grpSp>
        <p:nvGrpSpPr>
          <p:cNvPr id="120" name="그룹 119">
            <a:extLst>
              <a:ext uri="{FF2B5EF4-FFF2-40B4-BE49-F238E27FC236}">
                <a16:creationId xmlns:a16="http://schemas.microsoft.com/office/drawing/2014/main" id="{D599B569-543D-6D22-802C-4E208536CC1E}"/>
              </a:ext>
            </a:extLst>
          </p:cNvPr>
          <p:cNvGrpSpPr/>
          <p:nvPr/>
        </p:nvGrpSpPr>
        <p:grpSpPr>
          <a:xfrm>
            <a:off x="731708" y="756928"/>
            <a:ext cx="10958848" cy="5356972"/>
            <a:chOff x="338417" y="670324"/>
            <a:chExt cx="11477953" cy="5610724"/>
          </a:xfrm>
        </p:grpSpPr>
        <p:sp>
          <p:nvSpPr>
            <p:cNvPr id="78" name="Rounded Rectangle 6">
              <a:extLst>
                <a:ext uri="{FF2B5EF4-FFF2-40B4-BE49-F238E27FC236}">
                  <a16:creationId xmlns:a16="http://schemas.microsoft.com/office/drawing/2014/main" id="{C0D9BCC0-4CFB-5E99-80DC-79EC1E728F35}"/>
                </a:ext>
              </a:extLst>
            </p:cNvPr>
            <p:cNvSpPr/>
            <p:nvPr/>
          </p:nvSpPr>
          <p:spPr>
            <a:xfrm>
              <a:off x="7715169" y="5079237"/>
              <a:ext cx="1643877" cy="1201811"/>
            </a:xfrm>
            <a:prstGeom prst="roundRect">
              <a:avLst>
                <a:gd name="adj" fmla="val 2806"/>
              </a:avLst>
            </a:prstGeom>
            <a:solidFill>
              <a:schemeClr val="accent6"/>
            </a:solidFill>
            <a:ln>
              <a:noFill/>
            </a:ln>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Oracle Sans Tab"/>
                  <a:ea typeface="+mn-ea"/>
                  <a:cs typeface="+mn-cs"/>
                </a:rPr>
                <a:t>Text generation</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racle Sans Tab"/>
                  <a:ea typeface="+mn-ea"/>
                  <a:cs typeface="+mn-cs"/>
                </a:rPr>
                <a:t>(LLM)</a:t>
              </a:r>
            </a:p>
          </p:txBody>
        </p:sp>
        <p:sp>
          <p:nvSpPr>
            <p:cNvPr id="79" name="Rounded Rectangle 33">
              <a:extLst>
                <a:ext uri="{FF2B5EF4-FFF2-40B4-BE49-F238E27FC236}">
                  <a16:creationId xmlns:a16="http://schemas.microsoft.com/office/drawing/2014/main" id="{5504BFDB-7AA2-F7ED-76AE-D019D216268D}"/>
                </a:ext>
              </a:extLst>
            </p:cNvPr>
            <p:cNvSpPr/>
            <p:nvPr/>
          </p:nvSpPr>
          <p:spPr>
            <a:xfrm>
              <a:off x="10377397" y="670324"/>
              <a:ext cx="1438973" cy="5286802"/>
            </a:xfrm>
            <a:prstGeom prst="roundRect">
              <a:avLst>
                <a:gd name="adj" fmla="val 2430"/>
              </a:avLst>
            </a:prstGeom>
            <a:noFill/>
            <a:ln w="3175" cap="flat" cmpd="sng" algn="ctr">
              <a:solidFill>
                <a:schemeClr val="tx2"/>
              </a:solidFill>
              <a:prstDash val="lgDash"/>
            </a:ln>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Oracle Sans Tab"/>
                <a:ea typeface="+mn-ea"/>
                <a:cs typeface="+mn-cs"/>
              </a:endParaRPr>
            </a:p>
          </p:txBody>
        </p:sp>
        <p:grpSp>
          <p:nvGrpSpPr>
            <p:cNvPr id="80" name="그룹 79">
              <a:extLst>
                <a:ext uri="{FF2B5EF4-FFF2-40B4-BE49-F238E27FC236}">
                  <a16:creationId xmlns:a16="http://schemas.microsoft.com/office/drawing/2014/main" id="{3CB7F35C-3AC4-AE87-DE1E-180C716A5A3D}"/>
                </a:ext>
              </a:extLst>
            </p:cNvPr>
            <p:cNvGrpSpPr/>
            <p:nvPr/>
          </p:nvGrpSpPr>
          <p:grpSpPr>
            <a:xfrm>
              <a:off x="338417" y="1222560"/>
              <a:ext cx="11358498" cy="4867733"/>
              <a:chOff x="338417" y="1222560"/>
              <a:chExt cx="11358498" cy="4867733"/>
            </a:xfrm>
          </p:grpSpPr>
          <p:sp>
            <p:nvSpPr>
              <p:cNvPr id="81" name="Rounded Rectangle 4">
                <a:extLst>
                  <a:ext uri="{FF2B5EF4-FFF2-40B4-BE49-F238E27FC236}">
                    <a16:creationId xmlns:a16="http://schemas.microsoft.com/office/drawing/2014/main" id="{2CE329AF-95C1-0857-3B4F-690DE60EBD60}"/>
                  </a:ext>
                </a:extLst>
              </p:cNvPr>
              <p:cNvSpPr/>
              <p:nvPr/>
            </p:nvSpPr>
            <p:spPr>
              <a:xfrm>
                <a:off x="7715169" y="1598923"/>
                <a:ext cx="1643877" cy="1727032"/>
              </a:xfrm>
              <a:prstGeom prst="roundRect">
                <a:avLst>
                  <a:gd name="adj" fmla="val 2806"/>
                </a:avLst>
              </a:prstGeom>
              <a:solidFill>
                <a:schemeClr val="accent6"/>
              </a:solidFill>
              <a:ln>
                <a:noFill/>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FFFF"/>
                    </a:solidFill>
                    <a:effectLst/>
                    <a:uLnTx/>
                    <a:uFillTx/>
                    <a:latin typeface="Oracle Sans Tab"/>
                    <a:ea typeface="+mn-ea"/>
                    <a:cs typeface="+mn-cs"/>
                  </a:rPr>
                  <a:t>Tools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FFFF"/>
                    </a:solidFill>
                    <a:effectLst/>
                    <a:uLnTx/>
                    <a:uFillTx/>
                    <a:latin typeface="Oracle Sans Tab"/>
                    <a:ea typeface="+mn-ea"/>
                    <a:cs typeface="+mn-cs"/>
                  </a:rPr>
                  <a:t>_______</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altLang="ko-KR" sz="1800" b="0" i="0" u="none" strike="noStrike" kern="0" cap="none" spc="0" normalizeH="0" baseline="0" noProof="0" dirty="0">
                  <a:ln>
                    <a:noFill/>
                  </a:ln>
                  <a:solidFill>
                    <a:srgbClr val="FFFFFF"/>
                  </a:solidFill>
                  <a:effectLst/>
                  <a:uLnTx/>
                  <a:uFillTx/>
                  <a:latin typeface="Oracle Sans Tab"/>
                  <a:ea typeface="+mn-ea"/>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FFFFFF"/>
                    </a:solidFill>
                    <a:effectLst/>
                    <a:uLnTx/>
                    <a:uFillTx/>
                    <a:latin typeface="Oracle Sans Tab"/>
                    <a:ea typeface="+mn-ea"/>
                    <a:cs typeface="+mn-cs"/>
                  </a:rPr>
                  <a:t>Knowledge Base</a:t>
                </a:r>
              </a:p>
            </p:txBody>
          </p:sp>
          <p:sp>
            <p:nvSpPr>
              <p:cNvPr id="82" name="Rounded Rectangle 5">
                <a:extLst>
                  <a:ext uri="{FF2B5EF4-FFF2-40B4-BE49-F238E27FC236}">
                    <a16:creationId xmlns:a16="http://schemas.microsoft.com/office/drawing/2014/main" id="{4931F4D2-6217-A4BC-E12C-59E524A20428}"/>
                  </a:ext>
                </a:extLst>
              </p:cNvPr>
              <p:cNvSpPr/>
              <p:nvPr/>
            </p:nvSpPr>
            <p:spPr>
              <a:xfrm>
                <a:off x="7715169" y="3601690"/>
                <a:ext cx="1643877" cy="1201811"/>
              </a:xfrm>
              <a:prstGeom prst="roundRect">
                <a:avLst>
                  <a:gd name="adj" fmla="val 2806"/>
                </a:avLst>
              </a:prstGeom>
              <a:solidFill>
                <a:schemeClr val="accent6"/>
              </a:solidFill>
              <a:ln>
                <a:noFill/>
              </a:ln>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Oracle Sans Tab"/>
                    <a:ea typeface="+mn-ea"/>
                    <a:cs typeface="+mn-cs"/>
                  </a:rPr>
                  <a:t>ReRanker</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Oracle Sans Tab"/>
                    <a:ea typeface="+mn-ea"/>
                    <a:cs typeface="+mn-cs"/>
                  </a:rPr>
                  <a:t>(LLM)</a:t>
                </a:r>
              </a:p>
            </p:txBody>
          </p:sp>
          <p:pic>
            <p:nvPicPr>
              <p:cNvPr id="83" name="Picture 7">
                <a:extLst>
                  <a:ext uri="{FF2B5EF4-FFF2-40B4-BE49-F238E27FC236}">
                    <a16:creationId xmlns:a16="http://schemas.microsoft.com/office/drawing/2014/main" id="{339F070D-0DC3-A56E-52C3-DB6B2886BF85}"/>
                  </a:ext>
                </a:extLst>
              </p:cNvPr>
              <p:cNvPicPr>
                <a:picLocks/>
              </p:cNvPicPr>
              <p:nvPr/>
            </p:nvPicPr>
            <p:blipFill rotWithShape="1">
              <a:blip r:embed="rId4" cstate="screen">
                <a:duotone>
                  <a:srgbClr val="7D9FAA">
                    <a:shade val="45000"/>
                    <a:satMod val="135000"/>
                  </a:srgbClr>
                  <a:prstClr val="white"/>
                </a:duotone>
                <a:alphaModFix amt="85000"/>
                <a:extLst>
                  <a:ext uri="{28A0092B-C50C-407E-A947-70E740481C1C}">
                    <a14:useLocalDpi xmlns:a14="http://schemas.microsoft.com/office/drawing/2010/main"/>
                  </a:ext>
                </a:extLst>
              </a:blip>
              <a:srcRect/>
              <a:stretch/>
            </p:blipFill>
            <p:spPr>
              <a:xfrm flipH="1">
                <a:off x="4394712" y="3463821"/>
                <a:ext cx="1738605" cy="1477547"/>
              </a:xfrm>
              <a:prstGeom prst="roundRect">
                <a:avLst>
                  <a:gd name="adj" fmla="val 11101"/>
                </a:avLst>
              </a:prstGeom>
              <a:effectLst>
                <a:outerShdw blurRad="50800" dist="38100" dir="2700000" algn="tl" rotWithShape="0">
                  <a:prstClr val="black">
                    <a:alpha val="40000"/>
                  </a:prstClr>
                </a:outerShdw>
              </a:effectLst>
            </p:spPr>
          </p:pic>
          <p:sp>
            <p:nvSpPr>
              <p:cNvPr id="84" name="TextBox 83">
                <a:extLst>
                  <a:ext uri="{FF2B5EF4-FFF2-40B4-BE49-F238E27FC236}">
                    <a16:creationId xmlns:a16="http://schemas.microsoft.com/office/drawing/2014/main" id="{8A9819C3-5260-9614-722A-FE1D478050B7}"/>
                  </a:ext>
                </a:extLst>
              </p:cNvPr>
              <p:cNvSpPr txBox="1"/>
              <p:nvPr/>
            </p:nvSpPr>
            <p:spPr>
              <a:xfrm>
                <a:off x="4536209" y="3687136"/>
                <a:ext cx="1455613" cy="1077218"/>
              </a:xfrm>
              <a:prstGeom prst="rect">
                <a:avLst/>
              </a:prstGeom>
              <a:noFill/>
              <a:effectLst/>
            </p:spPr>
            <p:txBody>
              <a:bodyPr wrap="square">
                <a:spAutoFit/>
              </a:bodyPr>
              <a:lstStyle/>
              <a:p>
                <a:pPr marL="0" marR="0" lvl="0" indent="0" algn="ctr" defTabSz="91395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OCI Generative AI Agents </a:t>
                </a:r>
                <a:br>
                  <a:rPr kumimoji="0" lang="en-US"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br>
                <a:r>
                  <a:rPr kumimoji="0" lang="en-US" sz="1600" b="0" i="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rPr>
                  <a:t>RAG service</a:t>
                </a:r>
              </a:p>
            </p:txBody>
          </p:sp>
          <p:sp>
            <p:nvSpPr>
              <p:cNvPr id="85" name="Magnetic Disk 9">
                <a:extLst>
                  <a:ext uri="{FF2B5EF4-FFF2-40B4-BE49-F238E27FC236}">
                    <a16:creationId xmlns:a16="http://schemas.microsoft.com/office/drawing/2014/main" id="{57D4C816-D907-4795-9371-48A0B0330BD8}"/>
                  </a:ext>
                </a:extLst>
              </p:cNvPr>
              <p:cNvSpPr/>
              <p:nvPr/>
            </p:nvSpPr>
            <p:spPr>
              <a:xfrm>
                <a:off x="10684678" y="1222560"/>
                <a:ext cx="836367" cy="901583"/>
              </a:xfrm>
              <a:prstGeom prst="flowChartMagneticDisk">
                <a:avLst/>
              </a:prstGeom>
              <a:solidFill>
                <a:srgbClr val="96A7AB"/>
              </a:solidFill>
              <a:ln w="3175" cap="flat" cmpd="sng" algn="ctr">
                <a:solidFill>
                  <a:srgbClr val="F0CC71">
                    <a:shade val="15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Oracle Sans Tab"/>
                    <a:ea typeface="+mn-ea"/>
                    <a:cs typeface="+mn-cs"/>
                  </a:rPr>
                  <a:t>OCI</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Oracle Sans Tab"/>
                    <a:ea typeface="+mn-ea"/>
                    <a:cs typeface="+mn-cs"/>
                  </a:rPr>
                  <a:t>OpenSearch</a:t>
                </a:r>
              </a:p>
            </p:txBody>
          </p:sp>
          <p:sp>
            <p:nvSpPr>
              <p:cNvPr id="86" name="Magnetic Disk 10">
                <a:extLst>
                  <a:ext uri="{FF2B5EF4-FFF2-40B4-BE49-F238E27FC236}">
                    <a16:creationId xmlns:a16="http://schemas.microsoft.com/office/drawing/2014/main" id="{283AC712-B66B-7BFE-7A54-17346CF90908}"/>
                  </a:ext>
                </a:extLst>
              </p:cNvPr>
              <p:cNvSpPr/>
              <p:nvPr/>
            </p:nvSpPr>
            <p:spPr>
              <a:xfrm>
                <a:off x="10684678" y="2245690"/>
                <a:ext cx="836367" cy="901583"/>
              </a:xfrm>
              <a:prstGeom prst="flowChartMagneticDisk">
                <a:avLst/>
              </a:prstGeom>
              <a:solidFill>
                <a:srgbClr val="96A7AB"/>
              </a:solidFill>
              <a:ln w="3175" cap="flat" cmpd="sng" algn="ctr">
                <a:solidFill>
                  <a:srgbClr val="F0CC71">
                    <a:shade val="15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Oracle Sans Tab"/>
                    <a:ea typeface="+mn-ea"/>
                    <a:cs typeface="+mn-cs"/>
                  </a:rPr>
                  <a:t>Oracle DB</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Oracle Sans Tab"/>
                    <a:ea typeface="+mn-ea"/>
                    <a:cs typeface="+mn-cs"/>
                  </a:rPr>
                  <a:t>26ai</a:t>
                </a:r>
              </a:p>
            </p:txBody>
          </p:sp>
          <p:sp>
            <p:nvSpPr>
              <p:cNvPr id="87" name="Magnetic Disk 11">
                <a:extLst>
                  <a:ext uri="{FF2B5EF4-FFF2-40B4-BE49-F238E27FC236}">
                    <a16:creationId xmlns:a16="http://schemas.microsoft.com/office/drawing/2014/main" id="{3C8CD8F5-C365-8B96-819E-7E772BC15D5B}"/>
                  </a:ext>
                </a:extLst>
              </p:cNvPr>
              <p:cNvSpPr/>
              <p:nvPr/>
            </p:nvSpPr>
            <p:spPr>
              <a:xfrm>
                <a:off x="10684678" y="4177654"/>
                <a:ext cx="836367" cy="901583"/>
              </a:xfrm>
              <a:prstGeom prst="flowChartMagneticDisk">
                <a:avLst/>
              </a:prstGeom>
              <a:solidFill>
                <a:srgbClr val="96A7AB"/>
              </a:solidFill>
              <a:ln w="3175" cap="flat" cmpd="sng" algn="ctr">
                <a:solidFill>
                  <a:srgbClr val="F0CC71">
                    <a:shade val="15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Oracle Sans Tab"/>
                    <a:ea typeface="+mn-ea"/>
                    <a:cs typeface="+mn-cs"/>
                  </a:rPr>
                  <a:t>Object Store</a:t>
                </a:r>
              </a:p>
            </p:txBody>
          </p:sp>
          <p:sp>
            <p:nvSpPr>
              <p:cNvPr id="88" name="Magnetic Disk 12">
                <a:extLst>
                  <a:ext uri="{FF2B5EF4-FFF2-40B4-BE49-F238E27FC236}">
                    <a16:creationId xmlns:a16="http://schemas.microsoft.com/office/drawing/2014/main" id="{8FE292DF-37F8-AEE1-033D-0D0884DBFC14}"/>
                  </a:ext>
                </a:extLst>
              </p:cNvPr>
              <p:cNvSpPr/>
              <p:nvPr/>
            </p:nvSpPr>
            <p:spPr>
              <a:xfrm>
                <a:off x="10684678" y="3211672"/>
                <a:ext cx="836367" cy="901583"/>
              </a:xfrm>
              <a:prstGeom prst="flowChartMagneticDisk">
                <a:avLst/>
              </a:prstGeom>
              <a:solidFill>
                <a:srgbClr val="96A7AB"/>
              </a:solidFill>
              <a:ln w="3175" cap="flat" cmpd="sng" algn="ctr">
                <a:solidFill>
                  <a:srgbClr val="F0CC71">
                    <a:shade val="15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Oracle Sans Tab"/>
                    <a:ea typeface="+mn-ea"/>
                    <a:cs typeface="+mn-cs"/>
                  </a:rPr>
                  <a:t>Heatwave</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altLang="ko-KR" sz="900" b="0" i="0" u="none" strike="noStrike" kern="0" cap="none" spc="0" normalizeH="0" baseline="0" noProof="0" dirty="0">
                    <a:ln>
                      <a:noFill/>
                    </a:ln>
                    <a:solidFill>
                      <a:srgbClr val="FFFFFF"/>
                    </a:solidFill>
                    <a:effectLst/>
                    <a:uLnTx/>
                    <a:uFillTx/>
                    <a:latin typeface="Oracle Sans Tab"/>
                    <a:ea typeface="+mn-ea"/>
                    <a:cs typeface="+mn-cs"/>
                  </a:rPr>
                  <a:t>MySQL</a:t>
                </a:r>
                <a:endParaRPr kumimoji="0" lang="en-US" sz="900" b="0" i="0" u="none" strike="noStrike" kern="0" cap="none" spc="0" normalizeH="0" baseline="0" noProof="0" dirty="0">
                  <a:ln>
                    <a:noFill/>
                  </a:ln>
                  <a:solidFill>
                    <a:srgbClr val="FFFFFF"/>
                  </a:solidFill>
                  <a:effectLst/>
                  <a:uLnTx/>
                  <a:uFillTx/>
                  <a:latin typeface="Oracle Sans Tab"/>
                  <a:ea typeface="+mn-ea"/>
                  <a:cs typeface="+mn-cs"/>
                </a:endParaRPr>
              </a:p>
            </p:txBody>
          </p:sp>
          <p:cxnSp>
            <p:nvCxnSpPr>
              <p:cNvPr id="89" name="Straight Arrow Connector 13">
                <a:extLst>
                  <a:ext uri="{FF2B5EF4-FFF2-40B4-BE49-F238E27FC236}">
                    <a16:creationId xmlns:a16="http://schemas.microsoft.com/office/drawing/2014/main" id="{D77D1624-B4C5-839B-94A4-218289E66489}"/>
                  </a:ext>
                </a:extLst>
              </p:cNvPr>
              <p:cNvCxnSpPr>
                <a:cxnSpLocks/>
              </p:cNvCxnSpPr>
              <p:nvPr/>
            </p:nvCxnSpPr>
            <p:spPr>
              <a:xfrm>
                <a:off x="6133317" y="3947266"/>
                <a:ext cx="1581851" cy="0"/>
              </a:xfrm>
              <a:prstGeom prst="straightConnector1">
                <a:avLst/>
              </a:prstGeom>
              <a:noFill/>
              <a:ln w="63500" cap="flat" cmpd="sng" algn="ctr">
                <a:solidFill>
                  <a:schemeClr val="accent4"/>
                </a:solidFill>
                <a:prstDash val="solid"/>
                <a:tailEnd type="triangle"/>
              </a:ln>
              <a:effectLst/>
            </p:spPr>
          </p:cxnSp>
          <p:cxnSp>
            <p:nvCxnSpPr>
              <p:cNvPr id="90" name="Straight Arrow Connector 14">
                <a:extLst>
                  <a:ext uri="{FF2B5EF4-FFF2-40B4-BE49-F238E27FC236}">
                    <a16:creationId xmlns:a16="http://schemas.microsoft.com/office/drawing/2014/main" id="{DAEF4A3F-53A8-DA8D-0796-0569FBABC466}"/>
                  </a:ext>
                </a:extLst>
              </p:cNvPr>
              <p:cNvCxnSpPr>
                <a:cxnSpLocks/>
              </p:cNvCxnSpPr>
              <p:nvPr/>
            </p:nvCxnSpPr>
            <p:spPr>
              <a:xfrm flipH="1">
                <a:off x="6133317" y="4342729"/>
                <a:ext cx="1581851" cy="0"/>
              </a:xfrm>
              <a:prstGeom prst="straightConnector1">
                <a:avLst/>
              </a:prstGeom>
              <a:noFill/>
              <a:ln w="63500" cap="flat" cmpd="sng" algn="ctr">
                <a:solidFill>
                  <a:schemeClr val="accent4"/>
                </a:solidFill>
                <a:prstDash val="solid"/>
                <a:tailEnd type="triangle"/>
              </a:ln>
              <a:effectLst/>
            </p:spPr>
          </p:cxnSp>
          <p:cxnSp>
            <p:nvCxnSpPr>
              <p:cNvPr id="91" name="Straight Arrow Connector 15">
                <a:extLst>
                  <a:ext uri="{FF2B5EF4-FFF2-40B4-BE49-F238E27FC236}">
                    <a16:creationId xmlns:a16="http://schemas.microsoft.com/office/drawing/2014/main" id="{0C8FD95A-6F06-979D-37AD-1B009453C7FB}"/>
                  </a:ext>
                </a:extLst>
              </p:cNvPr>
              <p:cNvCxnSpPr>
                <a:cxnSpLocks/>
              </p:cNvCxnSpPr>
              <p:nvPr/>
            </p:nvCxnSpPr>
            <p:spPr>
              <a:xfrm>
                <a:off x="2646053" y="3948173"/>
                <a:ext cx="1748659" cy="0"/>
              </a:xfrm>
              <a:prstGeom prst="straightConnector1">
                <a:avLst/>
              </a:prstGeom>
              <a:noFill/>
              <a:ln w="63500" cap="flat" cmpd="sng" algn="ctr">
                <a:solidFill>
                  <a:schemeClr val="accent4"/>
                </a:solidFill>
                <a:prstDash val="solid"/>
                <a:tailEnd type="triangle"/>
              </a:ln>
              <a:effectLst/>
            </p:spPr>
          </p:cxnSp>
          <p:cxnSp>
            <p:nvCxnSpPr>
              <p:cNvPr id="92" name="Straight Arrow Connector 16">
                <a:extLst>
                  <a:ext uri="{FF2B5EF4-FFF2-40B4-BE49-F238E27FC236}">
                    <a16:creationId xmlns:a16="http://schemas.microsoft.com/office/drawing/2014/main" id="{7F564C82-1AA2-8694-7CCF-970B9EDAC1C3}"/>
                  </a:ext>
                </a:extLst>
              </p:cNvPr>
              <p:cNvCxnSpPr>
                <a:cxnSpLocks/>
              </p:cNvCxnSpPr>
              <p:nvPr/>
            </p:nvCxnSpPr>
            <p:spPr>
              <a:xfrm flipH="1">
                <a:off x="2646053" y="4343635"/>
                <a:ext cx="1748659" cy="0"/>
              </a:xfrm>
              <a:prstGeom prst="straightConnector1">
                <a:avLst/>
              </a:prstGeom>
              <a:noFill/>
              <a:ln w="63500" cap="flat" cmpd="sng" algn="ctr">
                <a:solidFill>
                  <a:schemeClr val="accent4"/>
                </a:solidFill>
                <a:prstDash val="solid"/>
                <a:tailEnd type="triangle"/>
              </a:ln>
              <a:effectLst/>
            </p:spPr>
          </p:cxnSp>
          <p:cxnSp>
            <p:nvCxnSpPr>
              <p:cNvPr id="93" name="Elbow Connector 17">
                <a:extLst>
                  <a:ext uri="{FF2B5EF4-FFF2-40B4-BE49-F238E27FC236}">
                    <a16:creationId xmlns:a16="http://schemas.microsoft.com/office/drawing/2014/main" id="{231C3474-D333-66C9-718E-783C170C9B55}"/>
                  </a:ext>
                </a:extLst>
              </p:cNvPr>
              <p:cNvCxnSpPr>
                <a:cxnSpLocks/>
              </p:cNvCxnSpPr>
              <p:nvPr/>
            </p:nvCxnSpPr>
            <p:spPr>
              <a:xfrm flipV="1">
                <a:off x="4998044" y="2484996"/>
                <a:ext cx="2717124" cy="964494"/>
              </a:xfrm>
              <a:prstGeom prst="bentConnector3">
                <a:avLst>
                  <a:gd name="adj1" fmla="val -473"/>
                </a:avLst>
              </a:prstGeom>
              <a:noFill/>
              <a:ln w="63500" cap="flat" cmpd="sng" algn="ctr">
                <a:solidFill>
                  <a:schemeClr val="accent4"/>
                </a:solidFill>
                <a:prstDash val="solid"/>
                <a:tailEnd type="triangle"/>
              </a:ln>
              <a:effectLst/>
            </p:spPr>
          </p:cxnSp>
          <p:cxnSp>
            <p:nvCxnSpPr>
              <p:cNvPr id="94" name="Elbow Connector 18">
                <a:extLst>
                  <a:ext uri="{FF2B5EF4-FFF2-40B4-BE49-F238E27FC236}">
                    <a16:creationId xmlns:a16="http://schemas.microsoft.com/office/drawing/2014/main" id="{74B47F64-AED0-886D-F907-A3A97A2EE343}"/>
                  </a:ext>
                </a:extLst>
              </p:cNvPr>
              <p:cNvCxnSpPr>
                <a:cxnSpLocks/>
              </p:cNvCxnSpPr>
              <p:nvPr/>
            </p:nvCxnSpPr>
            <p:spPr>
              <a:xfrm flipV="1">
                <a:off x="5437571" y="2880458"/>
                <a:ext cx="2277597" cy="576197"/>
              </a:xfrm>
              <a:prstGeom prst="bentConnector3">
                <a:avLst>
                  <a:gd name="adj1" fmla="val -51"/>
                </a:avLst>
              </a:prstGeom>
              <a:noFill/>
              <a:ln w="63500" cap="flat" cmpd="sng" algn="ctr">
                <a:solidFill>
                  <a:schemeClr val="accent4"/>
                </a:solidFill>
                <a:prstDash val="solid"/>
                <a:headEnd type="triangle"/>
                <a:tailEnd type="none"/>
              </a:ln>
              <a:effectLst/>
            </p:spPr>
          </p:cxnSp>
          <p:cxnSp>
            <p:nvCxnSpPr>
              <p:cNvPr id="95" name="Straight Connector 19">
                <a:extLst>
                  <a:ext uri="{FF2B5EF4-FFF2-40B4-BE49-F238E27FC236}">
                    <a16:creationId xmlns:a16="http://schemas.microsoft.com/office/drawing/2014/main" id="{14754614-637E-AEF1-22A9-F3C3DB95C436}"/>
                  </a:ext>
                </a:extLst>
              </p:cNvPr>
              <p:cNvCxnSpPr>
                <a:cxnSpLocks/>
              </p:cNvCxnSpPr>
              <p:nvPr/>
            </p:nvCxnSpPr>
            <p:spPr>
              <a:xfrm>
                <a:off x="10166477" y="1737067"/>
                <a:ext cx="0" cy="2891379"/>
              </a:xfrm>
              <a:prstGeom prst="line">
                <a:avLst/>
              </a:prstGeom>
              <a:noFill/>
              <a:ln w="63500" cap="flat" cmpd="sng" algn="ctr">
                <a:solidFill>
                  <a:schemeClr val="accent4"/>
                </a:solidFill>
                <a:prstDash val="solid"/>
                <a:tailEnd type="none"/>
              </a:ln>
              <a:effectLst/>
            </p:spPr>
          </p:cxnSp>
          <p:cxnSp>
            <p:nvCxnSpPr>
              <p:cNvPr id="96" name="Straight Connector 20">
                <a:extLst>
                  <a:ext uri="{FF2B5EF4-FFF2-40B4-BE49-F238E27FC236}">
                    <a16:creationId xmlns:a16="http://schemas.microsoft.com/office/drawing/2014/main" id="{34C7D38A-2101-E050-A16B-577E0FDE95C2}"/>
                  </a:ext>
                </a:extLst>
              </p:cNvPr>
              <p:cNvCxnSpPr>
                <a:cxnSpLocks/>
              </p:cNvCxnSpPr>
              <p:nvPr/>
            </p:nvCxnSpPr>
            <p:spPr>
              <a:xfrm>
                <a:off x="10136982" y="1734125"/>
                <a:ext cx="518200" cy="0"/>
              </a:xfrm>
              <a:prstGeom prst="line">
                <a:avLst/>
              </a:prstGeom>
              <a:noFill/>
              <a:ln w="63500" cap="flat" cmpd="sng" algn="ctr">
                <a:solidFill>
                  <a:schemeClr val="accent4"/>
                </a:solidFill>
                <a:prstDash val="solid"/>
                <a:tailEnd type="none"/>
              </a:ln>
              <a:effectLst/>
            </p:spPr>
          </p:cxnSp>
          <p:cxnSp>
            <p:nvCxnSpPr>
              <p:cNvPr id="97" name="Straight Connector 21">
                <a:extLst>
                  <a:ext uri="{FF2B5EF4-FFF2-40B4-BE49-F238E27FC236}">
                    <a16:creationId xmlns:a16="http://schemas.microsoft.com/office/drawing/2014/main" id="{B9650160-71E2-5B2C-B81C-9B32A02BF036}"/>
                  </a:ext>
                </a:extLst>
              </p:cNvPr>
              <p:cNvCxnSpPr>
                <a:cxnSpLocks/>
              </p:cNvCxnSpPr>
              <p:nvPr/>
            </p:nvCxnSpPr>
            <p:spPr>
              <a:xfrm>
                <a:off x="10136982" y="4628445"/>
                <a:ext cx="518200" cy="0"/>
              </a:xfrm>
              <a:prstGeom prst="line">
                <a:avLst/>
              </a:prstGeom>
              <a:noFill/>
              <a:ln w="63500" cap="flat" cmpd="sng" algn="ctr">
                <a:solidFill>
                  <a:schemeClr val="accent4"/>
                </a:solidFill>
                <a:prstDash val="solid"/>
                <a:tailEnd type="none"/>
              </a:ln>
              <a:effectLst/>
            </p:spPr>
          </p:cxnSp>
          <p:cxnSp>
            <p:nvCxnSpPr>
              <p:cNvPr id="98" name="Straight Connector 22">
                <a:extLst>
                  <a:ext uri="{FF2B5EF4-FFF2-40B4-BE49-F238E27FC236}">
                    <a16:creationId xmlns:a16="http://schemas.microsoft.com/office/drawing/2014/main" id="{B24DC19B-6B6D-407A-67E8-7802C87595FA}"/>
                  </a:ext>
                </a:extLst>
              </p:cNvPr>
              <p:cNvCxnSpPr>
                <a:cxnSpLocks/>
              </p:cNvCxnSpPr>
              <p:nvPr/>
            </p:nvCxnSpPr>
            <p:spPr>
              <a:xfrm>
                <a:off x="10146814" y="3662464"/>
                <a:ext cx="518200" cy="0"/>
              </a:xfrm>
              <a:prstGeom prst="line">
                <a:avLst/>
              </a:prstGeom>
              <a:noFill/>
              <a:ln w="63500" cap="flat" cmpd="sng" algn="ctr">
                <a:solidFill>
                  <a:schemeClr val="accent4"/>
                </a:solidFill>
                <a:prstDash val="solid"/>
                <a:tailEnd type="none"/>
              </a:ln>
              <a:effectLst/>
            </p:spPr>
          </p:cxnSp>
          <p:cxnSp>
            <p:nvCxnSpPr>
              <p:cNvPr id="99" name="Straight Connector 23">
                <a:extLst>
                  <a:ext uri="{FF2B5EF4-FFF2-40B4-BE49-F238E27FC236}">
                    <a16:creationId xmlns:a16="http://schemas.microsoft.com/office/drawing/2014/main" id="{7889D54C-85EF-D4EC-4DCB-5554868D956E}"/>
                  </a:ext>
                </a:extLst>
              </p:cNvPr>
              <p:cNvCxnSpPr>
                <a:cxnSpLocks/>
              </p:cNvCxnSpPr>
              <p:nvPr/>
            </p:nvCxnSpPr>
            <p:spPr>
              <a:xfrm>
                <a:off x="10146814" y="2696482"/>
                <a:ext cx="518200" cy="0"/>
              </a:xfrm>
              <a:prstGeom prst="line">
                <a:avLst/>
              </a:prstGeom>
              <a:noFill/>
              <a:ln w="63500" cap="flat" cmpd="sng" algn="ctr">
                <a:solidFill>
                  <a:schemeClr val="accent4"/>
                </a:solidFill>
                <a:prstDash val="solid"/>
                <a:tailEnd type="none"/>
              </a:ln>
              <a:effectLst/>
            </p:spPr>
          </p:cxnSp>
          <p:cxnSp>
            <p:nvCxnSpPr>
              <p:cNvPr id="100" name="Straight Connector 24">
                <a:extLst>
                  <a:ext uri="{FF2B5EF4-FFF2-40B4-BE49-F238E27FC236}">
                    <a16:creationId xmlns:a16="http://schemas.microsoft.com/office/drawing/2014/main" id="{1814343D-C9EC-80C3-3D45-44DA7B40EA93}"/>
                  </a:ext>
                </a:extLst>
              </p:cNvPr>
              <p:cNvCxnSpPr>
                <a:cxnSpLocks/>
              </p:cNvCxnSpPr>
              <p:nvPr/>
            </p:nvCxnSpPr>
            <p:spPr>
              <a:xfrm flipH="1">
                <a:off x="9359046" y="2696482"/>
                <a:ext cx="807432" cy="0"/>
              </a:xfrm>
              <a:prstGeom prst="line">
                <a:avLst/>
              </a:prstGeom>
              <a:noFill/>
              <a:ln w="63500" cap="flat" cmpd="sng" algn="ctr">
                <a:solidFill>
                  <a:schemeClr val="accent4"/>
                </a:solidFill>
                <a:prstDash val="solid"/>
                <a:headEnd type="triangle"/>
                <a:tailEnd type="none"/>
              </a:ln>
              <a:effectLst/>
            </p:spPr>
          </p:cxnSp>
          <p:cxnSp>
            <p:nvCxnSpPr>
              <p:cNvPr id="101" name="Elbow Connector 25">
                <a:extLst>
                  <a:ext uri="{FF2B5EF4-FFF2-40B4-BE49-F238E27FC236}">
                    <a16:creationId xmlns:a16="http://schemas.microsoft.com/office/drawing/2014/main" id="{467B24BC-FA12-54A3-F0BD-6C365DD96636}"/>
                  </a:ext>
                </a:extLst>
              </p:cNvPr>
              <p:cNvCxnSpPr>
                <a:cxnSpLocks/>
              </p:cNvCxnSpPr>
              <p:nvPr/>
            </p:nvCxnSpPr>
            <p:spPr>
              <a:xfrm rot="10800000">
                <a:off x="4998044" y="4955698"/>
                <a:ext cx="2717125" cy="851460"/>
              </a:xfrm>
              <a:prstGeom prst="bentConnector3">
                <a:avLst>
                  <a:gd name="adj1" fmla="val 99834"/>
                </a:avLst>
              </a:prstGeom>
              <a:noFill/>
              <a:ln w="63500" cap="flat" cmpd="sng" algn="ctr">
                <a:solidFill>
                  <a:schemeClr val="accent4"/>
                </a:solidFill>
                <a:prstDash val="solid"/>
                <a:tailEnd type="triangle"/>
              </a:ln>
              <a:effectLst/>
            </p:spPr>
          </p:cxnSp>
          <p:cxnSp>
            <p:nvCxnSpPr>
              <p:cNvPr id="102" name="Elbow Connector 26">
                <a:extLst>
                  <a:ext uri="{FF2B5EF4-FFF2-40B4-BE49-F238E27FC236}">
                    <a16:creationId xmlns:a16="http://schemas.microsoft.com/office/drawing/2014/main" id="{0F064A5C-D00D-9AFE-FD69-9FC0A701DA73}"/>
                  </a:ext>
                </a:extLst>
              </p:cNvPr>
              <p:cNvCxnSpPr>
                <a:cxnSpLocks/>
              </p:cNvCxnSpPr>
              <p:nvPr/>
            </p:nvCxnSpPr>
            <p:spPr>
              <a:xfrm>
                <a:off x="5437571" y="4940834"/>
                <a:ext cx="2277597" cy="476281"/>
              </a:xfrm>
              <a:prstGeom prst="bentConnector3">
                <a:avLst>
                  <a:gd name="adj1" fmla="val -51"/>
                </a:avLst>
              </a:prstGeom>
              <a:noFill/>
              <a:ln w="63500" cap="flat" cmpd="sng" algn="ctr">
                <a:solidFill>
                  <a:schemeClr val="accent4"/>
                </a:solidFill>
                <a:prstDash val="solid"/>
                <a:headEnd type="none"/>
                <a:tailEnd type="triangle"/>
              </a:ln>
              <a:effectLst/>
            </p:spPr>
          </p:cxnSp>
          <p:sp>
            <p:nvSpPr>
              <p:cNvPr id="103" name="Rounded Rectangle 27">
                <a:extLst>
                  <a:ext uri="{FF2B5EF4-FFF2-40B4-BE49-F238E27FC236}">
                    <a16:creationId xmlns:a16="http://schemas.microsoft.com/office/drawing/2014/main" id="{3945DE54-B618-31D9-C33F-9C2E7DCEBAF6}"/>
                  </a:ext>
                </a:extLst>
              </p:cNvPr>
              <p:cNvSpPr/>
              <p:nvPr/>
            </p:nvSpPr>
            <p:spPr>
              <a:xfrm>
                <a:off x="1334849" y="3516242"/>
                <a:ext cx="1311204" cy="1201811"/>
              </a:xfrm>
              <a:prstGeom prst="roundRect">
                <a:avLst>
                  <a:gd name="adj" fmla="val 2806"/>
                </a:avLst>
              </a:prstGeom>
              <a:solidFill>
                <a:schemeClr val="accent6"/>
              </a:solidFill>
              <a:ln>
                <a:noFill/>
              </a:ln>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Oracle Sans Tab"/>
                    <a:ea typeface="+mn-ea"/>
                    <a:cs typeface="+mn-cs"/>
                  </a:rPr>
                  <a:t>Business</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Oracle Sans Tab"/>
                    <a:ea typeface="+mn-ea"/>
                    <a:cs typeface="+mn-cs"/>
                  </a:rPr>
                  <a:t>App</a:t>
                </a:r>
              </a:p>
            </p:txBody>
          </p:sp>
          <p:sp>
            <p:nvSpPr>
              <p:cNvPr id="104" name="TextBox 103">
                <a:extLst>
                  <a:ext uri="{FF2B5EF4-FFF2-40B4-BE49-F238E27FC236}">
                    <a16:creationId xmlns:a16="http://schemas.microsoft.com/office/drawing/2014/main" id="{385D5CEA-126A-D2FF-052E-CB02C16575C7}"/>
                  </a:ext>
                </a:extLst>
              </p:cNvPr>
              <p:cNvSpPr txBox="1"/>
              <p:nvPr/>
            </p:nvSpPr>
            <p:spPr>
              <a:xfrm>
                <a:off x="2769970" y="3715656"/>
                <a:ext cx="1587294"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1 – Natural language query</a:t>
                </a:r>
              </a:p>
            </p:txBody>
          </p:sp>
          <p:sp>
            <p:nvSpPr>
              <p:cNvPr id="105" name="TextBox 104">
                <a:extLst>
                  <a:ext uri="{FF2B5EF4-FFF2-40B4-BE49-F238E27FC236}">
                    <a16:creationId xmlns:a16="http://schemas.microsoft.com/office/drawing/2014/main" id="{D4E8D6BB-5399-8131-B304-049FAC46F351}"/>
                  </a:ext>
                </a:extLst>
              </p:cNvPr>
              <p:cNvSpPr txBox="1"/>
              <p:nvPr/>
            </p:nvSpPr>
            <p:spPr>
              <a:xfrm>
                <a:off x="2775795" y="4432526"/>
                <a:ext cx="1635384"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8 – Natural language results</a:t>
                </a:r>
              </a:p>
            </p:txBody>
          </p:sp>
          <p:sp>
            <p:nvSpPr>
              <p:cNvPr id="106" name="TextBox 105">
                <a:extLst>
                  <a:ext uri="{FF2B5EF4-FFF2-40B4-BE49-F238E27FC236}">
                    <a16:creationId xmlns:a16="http://schemas.microsoft.com/office/drawing/2014/main" id="{C31AFC97-C422-E5B1-3B04-4C85D39CF080}"/>
                  </a:ext>
                </a:extLst>
              </p:cNvPr>
              <p:cNvSpPr txBox="1"/>
              <p:nvPr/>
            </p:nvSpPr>
            <p:spPr>
              <a:xfrm>
                <a:off x="5783449" y="2256489"/>
                <a:ext cx="1223412"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2 – Semantic search</a:t>
                </a:r>
              </a:p>
            </p:txBody>
          </p:sp>
          <p:sp>
            <p:nvSpPr>
              <p:cNvPr id="107" name="TextBox 106">
                <a:extLst>
                  <a:ext uri="{FF2B5EF4-FFF2-40B4-BE49-F238E27FC236}">
                    <a16:creationId xmlns:a16="http://schemas.microsoft.com/office/drawing/2014/main" id="{1F05ECBF-9473-9C91-73F3-061F12306326}"/>
                  </a:ext>
                </a:extLst>
              </p:cNvPr>
              <p:cNvSpPr txBox="1"/>
              <p:nvPr/>
            </p:nvSpPr>
            <p:spPr>
              <a:xfrm>
                <a:off x="5870302" y="2923296"/>
                <a:ext cx="1473480"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3 – Retrieved documents</a:t>
                </a:r>
              </a:p>
            </p:txBody>
          </p:sp>
          <p:sp>
            <p:nvSpPr>
              <p:cNvPr id="108" name="TextBox 107">
                <a:extLst>
                  <a:ext uri="{FF2B5EF4-FFF2-40B4-BE49-F238E27FC236}">
                    <a16:creationId xmlns:a16="http://schemas.microsoft.com/office/drawing/2014/main" id="{C23BB91A-D809-7EE3-A5F3-79E112F55952}"/>
                  </a:ext>
                </a:extLst>
              </p:cNvPr>
              <p:cNvSpPr txBox="1"/>
              <p:nvPr/>
            </p:nvSpPr>
            <p:spPr>
              <a:xfrm>
                <a:off x="6477553" y="3737048"/>
                <a:ext cx="764953"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4 – ReRank</a:t>
                </a:r>
              </a:p>
            </p:txBody>
          </p:sp>
          <p:sp>
            <p:nvSpPr>
              <p:cNvPr id="109" name="TextBox 108">
                <a:extLst>
                  <a:ext uri="{FF2B5EF4-FFF2-40B4-BE49-F238E27FC236}">
                    <a16:creationId xmlns:a16="http://schemas.microsoft.com/office/drawing/2014/main" id="{81975BC6-ED12-98E7-D4A9-007B08655416}"/>
                  </a:ext>
                </a:extLst>
              </p:cNvPr>
              <p:cNvSpPr txBox="1"/>
              <p:nvPr/>
            </p:nvSpPr>
            <p:spPr>
              <a:xfrm>
                <a:off x="6309203" y="4412301"/>
                <a:ext cx="1322798"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5 – Relevance ranking</a:t>
                </a:r>
              </a:p>
            </p:txBody>
          </p:sp>
          <p:sp>
            <p:nvSpPr>
              <p:cNvPr id="110" name="TextBox 109">
                <a:extLst>
                  <a:ext uri="{FF2B5EF4-FFF2-40B4-BE49-F238E27FC236}">
                    <a16:creationId xmlns:a16="http://schemas.microsoft.com/office/drawing/2014/main" id="{9C81A505-EE0D-D685-D1BC-5E61BF18BD11}"/>
                  </a:ext>
                </a:extLst>
              </p:cNvPr>
              <p:cNvSpPr txBox="1"/>
              <p:nvPr/>
            </p:nvSpPr>
            <p:spPr>
              <a:xfrm>
                <a:off x="5875434" y="5195048"/>
                <a:ext cx="1624163"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6 – User query &amp; references</a:t>
                </a:r>
              </a:p>
            </p:txBody>
          </p:sp>
          <p:sp>
            <p:nvSpPr>
              <p:cNvPr id="111" name="TextBox 110">
                <a:extLst>
                  <a:ext uri="{FF2B5EF4-FFF2-40B4-BE49-F238E27FC236}">
                    <a16:creationId xmlns:a16="http://schemas.microsoft.com/office/drawing/2014/main" id="{271B1124-93BB-D110-A685-2704BA4CA00C}"/>
                  </a:ext>
                </a:extLst>
              </p:cNvPr>
              <p:cNvSpPr txBox="1"/>
              <p:nvPr/>
            </p:nvSpPr>
            <p:spPr>
              <a:xfrm>
                <a:off x="5753883" y="5859461"/>
                <a:ext cx="1266693" cy="230832"/>
              </a:xfrm>
              <a:prstGeom prst="rect">
                <a:avLst/>
              </a:prstGeom>
              <a:noFill/>
            </p:spPr>
            <p:txBody>
              <a:bodyPr wrap="none" rtlCol="0">
                <a:spAutoFit/>
              </a:body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rPr>
                  <a:t>7 – Grounded results</a:t>
                </a:r>
              </a:p>
            </p:txBody>
          </p:sp>
          <p:cxnSp>
            <p:nvCxnSpPr>
              <p:cNvPr id="112" name="Straight Arrow Connector 38">
                <a:extLst>
                  <a:ext uri="{FF2B5EF4-FFF2-40B4-BE49-F238E27FC236}">
                    <a16:creationId xmlns:a16="http://schemas.microsoft.com/office/drawing/2014/main" id="{D331D2D8-430F-1927-1ECB-43CEE0764991}"/>
                  </a:ext>
                </a:extLst>
              </p:cNvPr>
              <p:cNvCxnSpPr>
                <a:cxnSpLocks/>
                <a:endCxn id="103" idx="2"/>
              </p:cNvCxnSpPr>
              <p:nvPr/>
            </p:nvCxnSpPr>
            <p:spPr>
              <a:xfrm flipV="1">
                <a:off x="1990451" y="4718053"/>
                <a:ext cx="0" cy="433371"/>
              </a:xfrm>
              <a:prstGeom prst="straightConnector1">
                <a:avLst/>
              </a:prstGeom>
              <a:noFill/>
              <a:ln w="63500" cap="flat" cmpd="sng" algn="ctr">
                <a:solidFill>
                  <a:schemeClr val="accent4"/>
                </a:solidFill>
                <a:prstDash val="solid"/>
                <a:headEnd type="triangle"/>
                <a:tailEnd type="triangle"/>
              </a:ln>
              <a:effectLst/>
            </p:spPr>
          </p:cxnSp>
          <p:cxnSp>
            <p:nvCxnSpPr>
              <p:cNvPr id="113" name="Straight Arrow Connector 39">
                <a:extLst>
                  <a:ext uri="{FF2B5EF4-FFF2-40B4-BE49-F238E27FC236}">
                    <a16:creationId xmlns:a16="http://schemas.microsoft.com/office/drawing/2014/main" id="{590D5E94-55B7-ABDA-5C50-9C51696F7D1E}"/>
                  </a:ext>
                </a:extLst>
              </p:cNvPr>
              <p:cNvCxnSpPr>
                <a:cxnSpLocks/>
                <a:stCxn id="103" idx="0"/>
              </p:cNvCxnSpPr>
              <p:nvPr/>
            </p:nvCxnSpPr>
            <p:spPr>
              <a:xfrm flipV="1">
                <a:off x="1990451" y="3069553"/>
                <a:ext cx="0" cy="446689"/>
              </a:xfrm>
              <a:prstGeom prst="straightConnector1">
                <a:avLst/>
              </a:prstGeom>
              <a:noFill/>
              <a:ln w="63500" cap="flat" cmpd="sng" algn="ctr">
                <a:solidFill>
                  <a:schemeClr val="accent4"/>
                </a:solidFill>
                <a:prstDash val="solid"/>
                <a:headEnd type="triangle"/>
                <a:tailEnd type="triangle"/>
              </a:ln>
              <a:effectLst/>
            </p:spPr>
          </p:cxnSp>
          <p:cxnSp>
            <p:nvCxnSpPr>
              <p:cNvPr id="114" name="Straight Arrow Connector 40">
                <a:extLst>
                  <a:ext uri="{FF2B5EF4-FFF2-40B4-BE49-F238E27FC236}">
                    <a16:creationId xmlns:a16="http://schemas.microsoft.com/office/drawing/2014/main" id="{184650F5-06B1-CC31-2655-CBD69E2C0594}"/>
                  </a:ext>
                </a:extLst>
              </p:cNvPr>
              <p:cNvCxnSpPr>
                <a:cxnSpLocks/>
                <a:endCxn id="103" idx="1"/>
              </p:cNvCxnSpPr>
              <p:nvPr/>
            </p:nvCxnSpPr>
            <p:spPr>
              <a:xfrm>
                <a:off x="915665" y="4112725"/>
                <a:ext cx="419184" cy="4422"/>
              </a:xfrm>
              <a:prstGeom prst="straightConnector1">
                <a:avLst/>
              </a:prstGeom>
              <a:noFill/>
              <a:ln w="63500" cap="flat" cmpd="sng" algn="ctr">
                <a:solidFill>
                  <a:schemeClr val="accent4"/>
                </a:solidFill>
                <a:prstDash val="solid"/>
                <a:headEnd type="triangle"/>
                <a:tailEnd type="triangle"/>
              </a:ln>
              <a:effectLst/>
            </p:spPr>
          </p:cxnSp>
          <p:pic>
            <p:nvPicPr>
              <p:cNvPr id="115" name="Picture 41">
                <a:extLst>
                  <a:ext uri="{FF2B5EF4-FFF2-40B4-BE49-F238E27FC236}">
                    <a16:creationId xmlns:a16="http://schemas.microsoft.com/office/drawing/2014/main" id="{614D5120-7ACA-3D35-21B8-E6837186AC29}"/>
                  </a:ext>
                </a:extLst>
              </p:cNvPr>
              <p:cNvPicPr>
                <a:picLocks noChangeAspect="1"/>
              </p:cNvPicPr>
              <p:nvPr/>
            </p:nvPicPr>
            <p:blipFill>
              <a:blip r:embed="rId5">
                <a:clrChange>
                  <a:clrFrom>
                    <a:srgbClr val="000000"/>
                  </a:clrFrom>
                  <a:clrTo>
                    <a:srgbClr val="000000">
                      <a:alpha val="0"/>
                    </a:srgbClr>
                  </a:clrTo>
                </a:clrChange>
                <a:duotone>
                  <a:prstClr val="black"/>
                  <a:srgbClr val="1E3224">
                    <a:tint val="45000"/>
                    <a:satMod val="400000"/>
                  </a:srgbClr>
                </a:duotone>
              </a:blip>
              <a:stretch>
                <a:fillRect/>
              </a:stretch>
            </p:blipFill>
            <p:spPr>
              <a:xfrm>
                <a:off x="1752909" y="2488359"/>
                <a:ext cx="475083" cy="475083"/>
              </a:xfrm>
              <a:prstGeom prst="rect">
                <a:avLst/>
              </a:prstGeom>
            </p:spPr>
          </p:pic>
          <p:pic>
            <p:nvPicPr>
              <p:cNvPr id="116" name="Picture 42">
                <a:extLst>
                  <a:ext uri="{FF2B5EF4-FFF2-40B4-BE49-F238E27FC236}">
                    <a16:creationId xmlns:a16="http://schemas.microsoft.com/office/drawing/2014/main" id="{A7272709-CAF7-922E-31E1-33C936DD64BB}"/>
                  </a:ext>
                </a:extLst>
              </p:cNvPr>
              <p:cNvPicPr>
                <a:picLocks noChangeAspect="1"/>
              </p:cNvPicPr>
              <p:nvPr/>
            </p:nvPicPr>
            <p:blipFill>
              <a:blip r:embed="rId5">
                <a:clrChange>
                  <a:clrFrom>
                    <a:srgbClr val="000000"/>
                  </a:clrFrom>
                  <a:clrTo>
                    <a:srgbClr val="000000">
                      <a:alpha val="0"/>
                    </a:srgbClr>
                  </a:clrTo>
                </a:clrChange>
                <a:duotone>
                  <a:prstClr val="black"/>
                  <a:srgbClr val="1E3224">
                    <a:tint val="45000"/>
                    <a:satMod val="400000"/>
                  </a:srgbClr>
                </a:duotone>
              </a:blip>
              <a:stretch>
                <a:fillRect/>
              </a:stretch>
            </p:blipFill>
            <p:spPr>
              <a:xfrm>
                <a:off x="338417" y="3841581"/>
                <a:ext cx="475083" cy="475083"/>
              </a:xfrm>
              <a:prstGeom prst="rect">
                <a:avLst/>
              </a:prstGeom>
            </p:spPr>
          </p:pic>
          <p:pic>
            <p:nvPicPr>
              <p:cNvPr id="117" name="Picture 43">
                <a:extLst>
                  <a:ext uri="{FF2B5EF4-FFF2-40B4-BE49-F238E27FC236}">
                    <a16:creationId xmlns:a16="http://schemas.microsoft.com/office/drawing/2014/main" id="{B1C843B5-E740-FA9B-4BA4-D2E9184B8982}"/>
                  </a:ext>
                </a:extLst>
              </p:cNvPr>
              <p:cNvPicPr>
                <a:picLocks noChangeAspect="1"/>
              </p:cNvPicPr>
              <p:nvPr/>
            </p:nvPicPr>
            <p:blipFill>
              <a:blip r:embed="rId5">
                <a:clrChange>
                  <a:clrFrom>
                    <a:srgbClr val="000000"/>
                  </a:clrFrom>
                  <a:clrTo>
                    <a:srgbClr val="000000">
                      <a:alpha val="0"/>
                    </a:srgbClr>
                  </a:clrTo>
                </a:clrChange>
                <a:duotone>
                  <a:prstClr val="black"/>
                  <a:srgbClr val="1E3224">
                    <a:tint val="45000"/>
                    <a:satMod val="400000"/>
                  </a:srgbClr>
                </a:duotone>
              </a:blip>
              <a:stretch>
                <a:fillRect/>
              </a:stretch>
            </p:blipFill>
            <p:spPr>
              <a:xfrm>
                <a:off x="1772162" y="5259321"/>
                <a:ext cx="475083" cy="475083"/>
              </a:xfrm>
              <a:prstGeom prst="rect">
                <a:avLst/>
              </a:prstGeom>
            </p:spPr>
          </p:pic>
          <p:sp>
            <p:nvSpPr>
              <p:cNvPr id="118" name="TextBox 117">
                <a:extLst>
                  <a:ext uri="{FF2B5EF4-FFF2-40B4-BE49-F238E27FC236}">
                    <a16:creationId xmlns:a16="http://schemas.microsoft.com/office/drawing/2014/main" id="{DEC97F62-CBF3-2552-D169-839985576577}"/>
                  </a:ext>
                </a:extLst>
              </p:cNvPr>
              <p:cNvSpPr txBox="1"/>
              <p:nvPr/>
            </p:nvSpPr>
            <p:spPr>
              <a:xfrm>
                <a:off x="10508807" y="5325492"/>
                <a:ext cx="1188108" cy="507831"/>
              </a:xfrm>
              <a:prstGeom prst="rect">
                <a:avLst/>
              </a:prstGeom>
              <a:noFill/>
            </p:spPr>
            <p:txBody>
              <a:bodyPr wrap="square" rtlCol="0">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effectLst/>
                    <a:uLnTx/>
                    <a:uFillTx/>
                  </a:rPr>
                  <a:t>And any other relevant knowledge bases</a:t>
                </a:r>
              </a:p>
            </p:txBody>
          </p:sp>
        </p:grpSp>
        <p:sp>
          <p:nvSpPr>
            <p:cNvPr id="119" name="TextBox 118">
              <a:extLst>
                <a:ext uri="{FF2B5EF4-FFF2-40B4-BE49-F238E27FC236}">
                  <a16:creationId xmlns:a16="http://schemas.microsoft.com/office/drawing/2014/main" id="{60C49D5C-B713-E2FC-E043-CD26335E375E}"/>
                </a:ext>
              </a:extLst>
            </p:cNvPr>
            <p:cNvSpPr txBox="1"/>
            <p:nvPr/>
          </p:nvSpPr>
          <p:spPr>
            <a:xfrm>
              <a:off x="10633323" y="740620"/>
              <a:ext cx="887721" cy="507831"/>
            </a:xfrm>
            <a:prstGeom prst="rect">
              <a:avLst/>
            </a:prstGeom>
            <a:noFill/>
          </p:spPr>
          <p:txBody>
            <a:bodyPr wrap="square" rtlCol="0">
              <a:spAutoFit/>
            </a:bodyPr>
            <a:lstStyle/>
            <a:p>
              <a:pPr algn="ctr" defTabSz="228554"/>
              <a:r>
                <a:rPr lang="en-US" sz="900" dirty="0">
                  <a:latin typeface="Oracle Sans Tab"/>
                </a:rPr>
                <a:t>Enterprise knowledge bases</a:t>
              </a:r>
            </a:p>
          </p:txBody>
        </p:sp>
      </p:grpSp>
    </p:spTree>
    <p:extLst>
      <p:ext uri="{BB962C8B-B14F-4D97-AF65-F5344CB8AC3E}">
        <p14:creationId xmlns:p14="http://schemas.microsoft.com/office/powerpoint/2010/main" val="293040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547EF-54FA-41C4-6E45-CF55566296CA}"/>
            </a:ext>
          </a:extLst>
        </p:cNvPr>
        <p:cNvGrpSpPr/>
        <p:nvPr/>
      </p:nvGrpSpPr>
      <p:grpSpPr>
        <a:xfrm>
          <a:off x="0" y="0"/>
          <a:ext cx="0" cy="0"/>
          <a:chOff x="0" y="0"/>
          <a:chExt cx="0" cy="0"/>
        </a:xfrm>
      </p:grpSpPr>
      <p:sp>
        <p:nvSpPr>
          <p:cNvPr id="8" name="Title 3">
            <a:extLst>
              <a:ext uri="{FF2B5EF4-FFF2-40B4-BE49-F238E27FC236}">
                <a16:creationId xmlns:a16="http://schemas.microsoft.com/office/drawing/2014/main" id="{92F27CDA-0329-D9FA-EE13-90A099079095}"/>
              </a:ext>
            </a:extLst>
          </p:cNvPr>
          <p:cNvSpPr>
            <a:spLocks noGrp="1"/>
          </p:cNvSpPr>
          <p:nvPr>
            <p:ph type="title"/>
            <p:custDataLst>
              <p:tags r:id="rId1"/>
            </p:custDataLst>
          </p:nvPr>
        </p:nvSpPr>
        <p:spPr/>
        <p:txBody>
          <a:bodyPr/>
          <a:lstStyle/>
          <a:p>
            <a:r>
              <a:rPr lang="en-US" altLang="ko-KR" sz="2800" dirty="0"/>
              <a:t>OCI Generative AI Agents: SQL Agent</a:t>
            </a:r>
            <a:endParaRPr lang="en-US" sz="2600" dirty="0"/>
          </a:p>
        </p:txBody>
      </p:sp>
      <p:sp>
        <p:nvSpPr>
          <p:cNvPr id="3" name="Footer Placeholder 2">
            <a:extLst>
              <a:ext uri="{FF2B5EF4-FFF2-40B4-BE49-F238E27FC236}">
                <a16:creationId xmlns:a16="http://schemas.microsoft.com/office/drawing/2014/main" id="{EFBA78A5-4129-2C82-A257-0BB1F45A38DF}"/>
              </a:ext>
            </a:extLst>
          </p:cNvPr>
          <p:cNvSpPr>
            <a:spLocks noGrp="1"/>
          </p:cNvSpPr>
          <p:nvPr>
            <p:ph type="ftr" sz="quarter" idx="11"/>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a:t>Oracle DatabaseWorld at CloudWorld        Copyright © 2023, Oracle and/or its affiliates</a:t>
            </a:r>
            <a:endParaRPr lang="en-US" dirty="0"/>
          </a:p>
        </p:txBody>
      </p:sp>
      <p:sp>
        <p:nvSpPr>
          <p:cNvPr id="4" name="Slide Number Placeholder 3">
            <a:extLst>
              <a:ext uri="{FF2B5EF4-FFF2-40B4-BE49-F238E27FC236}">
                <a16:creationId xmlns:a16="http://schemas.microsoft.com/office/drawing/2014/main" id="{1516BF94-AC40-8228-8A46-E51849C590FF}"/>
              </a:ext>
            </a:extLst>
          </p:cNvPr>
          <p:cNvSpPr>
            <a:spLocks noGrp="1"/>
          </p:cNvSpPr>
          <p:nvPr>
            <p:ph type="sldNum" sz="quarter" idx="12"/>
          </p:nvPr>
        </p:nvSpPr>
        <p:spPr>
          <a:prstGeom prst="rect">
            <a:avLst/>
          </a:prstGeom>
        </p:spPr>
        <p:txBody>
          <a:bodyPr vert="horz" lIns="0" tIns="0" rIns="0" bIns="0" rtlCol="0" anchor="ctr"/>
          <a:lstStyle>
            <a:defPPr>
              <a:defRPr lang="en-US"/>
            </a:defPPr>
            <a:lvl1pPr marL="0" algn="l" defTabSz="914400" rtl="0" eaLnBrk="1" latinLnBrk="0" hangingPunct="1">
              <a:defRPr lang="en-US" sz="900" b="0" i="0" kern="1200" smtClean="0">
                <a:solidFill>
                  <a:srgbClr val="8B8580"/>
                </a:solidFill>
                <a:latin typeface="Oracle Sans" panose="020B05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altLang="ko-KR" smtClean="0"/>
              <a:pPr/>
              <a:t>9</a:t>
            </a:fld>
            <a:endParaRPr lang="en-US" dirty="0"/>
          </a:p>
        </p:txBody>
      </p:sp>
      <p:grpSp>
        <p:nvGrpSpPr>
          <p:cNvPr id="2" name="Group 26">
            <a:extLst>
              <a:ext uri="{FF2B5EF4-FFF2-40B4-BE49-F238E27FC236}">
                <a16:creationId xmlns:a16="http://schemas.microsoft.com/office/drawing/2014/main" id="{B596D3B1-05D5-FDB3-90C7-ED558FF02644}"/>
              </a:ext>
            </a:extLst>
          </p:cNvPr>
          <p:cNvGrpSpPr/>
          <p:nvPr/>
        </p:nvGrpSpPr>
        <p:grpSpPr>
          <a:xfrm>
            <a:off x="414817" y="1567581"/>
            <a:ext cx="7777521" cy="3237280"/>
            <a:chOff x="686927" y="1559823"/>
            <a:chExt cx="5833141" cy="2427960"/>
          </a:xfrm>
        </p:grpSpPr>
        <p:sp>
          <p:nvSpPr>
            <p:cNvPr id="5" name="Rounded Rectangle 36">
              <a:extLst>
                <a:ext uri="{FF2B5EF4-FFF2-40B4-BE49-F238E27FC236}">
                  <a16:creationId xmlns:a16="http://schemas.microsoft.com/office/drawing/2014/main" id="{9AEF2666-4286-179D-4D37-03D07383D0FC}"/>
                </a:ext>
              </a:extLst>
            </p:cNvPr>
            <p:cNvSpPr>
              <a:spLocks/>
            </p:cNvSpPr>
            <p:nvPr/>
          </p:nvSpPr>
          <p:spPr>
            <a:xfrm>
              <a:off x="2315621" y="2230187"/>
              <a:ext cx="1279899" cy="1757596"/>
            </a:xfrm>
            <a:prstGeom prst="roundRect">
              <a:avLst>
                <a:gd name="adj" fmla="val 15397"/>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37" name="Rounded Rectangle 77">
              <a:extLst>
                <a:ext uri="{FF2B5EF4-FFF2-40B4-BE49-F238E27FC236}">
                  <a16:creationId xmlns:a16="http://schemas.microsoft.com/office/drawing/2014/main" id="{F689DBD9-C277-064E-417C-5E9FA7F758B7}"/>
                </a:ext>
              </a:extLst>
            </p:cNvPr>
            <p:cNvSpPr/>
            <p:nvPr/>
          </p:nvSpPr>
          <p:spPr>
            <a:xfrm>
              <a:off x="5674810" y="2476987"/>
              <a:ext cx="845258" cy="1126346"/>
            </a:xfrm>
            <a:prstGeom prst="roundRect">
              <a:avLst>
                <a:gd name="adj" fmla="val 18984"/>
              </a:avLst>
            </a:prstGeom>
            <a:solidFill>
              <a:schemeClr val="accent6">
                <a:lumMod val="40000"/>
                <a:lumOff val="60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067"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38" name="Rounded Rectangle 36">
              <a:extLst>
                <a:ext uri="{FF2B5EF4-FFF2-40B4-BE49-F238E27FC236}">
                  <a16:creationId xmlns:a16="http://schemas.microsoft.com/office/drawing/2014/main" id="{9C1FC022-1B24-2F35-820C-1A3255E51720}"/>
                </a:ext>
              </a:extLst>
            </p:cNvPr>
            <p:cNvSpPr/>
            <p:nvPr/>
          </p:nvSpPr>
          <p:spPr>
            <a:xfrm>
              <a:off x="5674810" y="3275986"/>
              <a:ext cx="845258" cy="267369"/>
            </a:xfrm>
            <a:prstGeom prst="roundRect">
              <a:avLst>
                <a:gd name="adj" fmla="val 15397"/>
              </a:avLst>
            </a:prstGeom>
            <a:no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3553C"/>
                  </a:solidFill>
                  <a:effectLst/>
                  <a:uLnTx/>
                  <a:uFillTx/>
                  <a:latin typeface="Oracle Sans Tab"/>
                  <a:ea typeface="+mn-ea"/>
                  <a:cs typeface="+mn-cs"/>
                </a:rPr>
                <a:t>Database / Data Source</a:t>
              </a:r>
            </a:p>
          </p:txBody>
        </p:sp>
        <p:pic>
          <p:nvPicPr>
            <p:cNvPr id="39" name="Graphic 79" descr="Database outline">
              <a:extLst>
                <a:ext uri="{FF2B5EF4-FFF2-40B4-BE49-F238E27FC236}">
                  <a16:creationId xmlns:a16="http://schemas.microsoft.com/office/drawing/2014/main" id="{39C6CD4B-BC99-D857-F5DF-39FA778307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4810" y="2483847"/>
              <a:ext cx="845258" cy="845258"/>
            </a:xfrm>
            <a:prstGeom prst="rect">
              <a:avLst/>
            </a:prstGeom>
          </p:spPr>
        </p:pic>
        <p:sp>
          <p:nvSpPr>
            <p:cNvPr id="40" name="Rounded Rectangle 80">
              <a:extLst>
                <a:ext uri="{FF2B5EF4-FFF2-40B4-BE49-F238E27FC236}">
                  <a16:creationId xmlns:a16="http://schemas.microsoft.com/office/drawing/2014/main" id="{748B84CB-98E0-1F22-6543-5D1554840C81}"/>
                </a:ext>
              </a:extLst>
            </p:cNvPr>
            <p:cNvSpPr/>
            <p:nvPr/>
          </p:nvSpPr>
          <p:spPr>
            <a:xfrm>
              <a:off x="2402596" y="1559823"/>
              <a:ext cx="1083110" cy="326340"/>
            </a:xfrm>
            <a:prstGeom prst="roundRect">
              <a:avLst>
                <a:gd name="adj" fmla="val 15397"/>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Memory</a:t>
              </a: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1" name="Rounded Rectangle 36">
              <a:extLst>
                <a:ext uri="{FF2B5EF4-FFF2-40B4-BE49-F238E27FC236}">
                  <a16:creationId xmlns:a16="http://schemas.microsoft.com/office/drawing/2014/main" id="{4A8E869E-D420-A15E-EA24-EF184639E27E}"/>
                </a:ext>
              </a:extLst>
            </p:cNvPr>
            <p:cNvSpPr/>
            <p:nvPr/>
          </p:nvSpPr>
          <p:spPr>
            <a:xfrm>
              <a:off x="686927" y="2736450"/>
              <a:ext cx="1279899" cy="406055"/>
            </a:xfrm>
            <a:prstGeom prst="roundRect">
              <a:avLst>
                <a:gd name="adj" fmla="val 15397"/>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Conversational Interface</a:t>
              </a: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2" name="Chevron 57">
              <a:extLst>
                <a:ext uri="{FF2B5EF4-FFF2-40B4-BE49-F238E27FC236}">
                  <a16:creationId xmlns:a16="http://schemas.microsoft.com/office/drawing/2014/main" id="{86758104-0D51-7878-3F45-A36F9C89AC26}"/>
                </a:ext>
              </a:extLst>
            </p:cNvPr>
            <p:cNvSpPr/>
            <p:nvPr/>
          </p:nvSpPr>
          <p:spPr>
            <a:xfrm rot="16200000">
              <a:off x="2861900" y="1955227"/>
              <a:ext cx="150307" cy="179271"/>
            </a:xfrm>
            <a:prstGeom prst="chevron">
              <a:avLst/>
            </a:prstGeom>
            <a:solidFill>
              <a:schemeClr val="accent4">
                <a:lumMod val="20000"/>
                <a:lumOff val="8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43" name="Rounded Rectangle 10">
              <a:extLst>
                <a:ext uri="{FF2B5EF4-FFF2-40B4-BE49-F238E27FC236}">
                  <a16:creationId xmlns:a16="http://schemas.microsoft.com/office/drawing/2014/main" id="{19F72768-3F4E-0C0C-B557-62830427A212}"/>
                </a:ext>
              </a:extLst>
            </p:cNvPr>
            <p:cNvSpPr>
              <a:spLocks/>
            </p:cNvSpPr>
            <p:nvPr/>
          </p:nvSpPr>
          <p:spPr>
            <a:xfrm>
              <a:off x="2411423" y="2337793"/>
              <a:ext cx="1074283" cy="191330"/>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Reasoning</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44" name="TextBox 43">
              <a:extLst>
                <a:ext uri="{FF2B5EF4-FFF2-40B4-BE49-F238E27FC236}">
                  <a16:creationId xmlns:a16="http://schemas.microsoft.com/office/drawing/2014/main" id="{99D5014C-0222-F146-30DB-61590723BAE6}"/>
                </a:ext>
              </a:extLst>
            </p:cNvPr>
            <p:cNvSpPr txBox="1">
              <a:spLocks/>
            </p:cNvSpPr>
            <p:nvPr/>
          </p:nvSpPr>
          <p:spPr>
            <a:xfrm>
              <a:off x="2459207" y="3303961"/>
              <a:ext cx="973470" cy="623248"/>
            </a:xfrm>
            <a:prstGeom prst="rect">
              <a:avLst/>
            </a:prstGeom>
            <a:noFill/>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Large </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Language </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Model </a:t>
              </a: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5" name="Rounded Rectangle 10">
              <a:extLst>
                <a:ext uri="{FF2B5EF4-FFF2-40B4-BE49-F238E27FC236}">
                  <a16:creationId xmlns:a16="http://schemas.microsoft.com/office/drawing/2014/main" id="{72E31433-BFB9-46D1-8892-282DE8FA8A4E}"/>
                </a:ext>
              </a:extLst>
            </p:cNvPr>
            <p:cNvSpPr>
              <a:spLocks/>
            </p:cNvSpPr>
            <p:nvPr/>
          </p:nvSpPr>
          <p:spPr>
            <a:xfrm>
              <a:off x="2411423" y="2571916"/>
              <a:ext cx="1074283" cy="191330"/>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Acting</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46" name="Rounded Rectangle 10">
              <a:extLst>
                <a:ext uri="{FF2B5EF4-FFF2-40B4-BE49-F238E27FC236}">
                  <a16:creationId xmlns:a16="http://schemas.microsoft.com/office/drawing/2014/main" id="{B4E4D161-0945-7515-60EB-8E03269C1935}"/>
                </a:ext>
              </a:extLst>
            </p:cNvPr>
            <p:cNvSpPr>
              <a:spLocks/>
            </p:cNvSpPr>
            <p:nvPr/>
          </p:nvSpPr>
          <p:spPr>
            <a:xfrm>
              <a:off x="2411423" y="2806039"/>
              <a:ext cx="1074283" cy="191330"/>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Persona</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47" name="Rounded Rectangle 10">
              <a:extLst>
                <a:ext uri="{FF2B5EF4-FFF2-40B4-BE49-F238E27FC236}">
                  <a16:creationId xmlns:a16="http://schemas.microsoft.com/office/drawing/2014/main" id="{4F848C70-3BF9-F83F-4A0A-D2B2FA5E523E}"/>
                </a:ext>
              </a:extLst>
            </p:cNvPr>
            <p:cNvSpPr>
              <a:spLocks/>
            </p:cNvSpPr>
            <p:nvPr/>
          </p:nvSpPr>
          <p:spPr>
            <a:xfrm>
              <a:off x="2411423" y="3040160"/>
              <a:ext cx="1074283" cy="191330"/>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Planning</a:t>
              </a:r>
              <a:endParaRPr kumimoji="0" lang="en-NL" sz="1400" b="0" i="0" u="none" strike="noStrike" kern="0" cap="none" spc="0" normalizeH="0" baseline="0" noProof="0">
                <a:ln>
                  <a:noFill/>
                </a:ln>
                <a:solidFill>
                  <a:srgbClr val="FCFBFA"/>
                </a:solidFill>
                <a:effectLst/>
                <a:uLnTx/>
                <a:uFillTx/>
                <a:latin typeface="Oracle Sans Tab"/>
                <a:ea typeface="+mn-ea"/>
                <a:cs typeface="+mn-cs"/>
              </a:endParaRPr>
            </a:p>
          </p:txBody>
        </p:sp>
        <p:sp>
          <p:nvSpPr>
            <p:cNvPr id="48" name="Chevron 49">
              <a:extLst>
                <a:ext uri="{FF2B5EF4-FFF2-40B4-BE49-F238E27FC236}">
                  <a16:creationId xmlns:a16="http://schemas.microsoft.com/office/drawing/2014/main" id="{8B138896-2176-356C-C1BE-3EA44F76CA94}"/>
                </a:ext>
              </a:extLst>
            </p:cNvPr>
            <p:cNvSpPr/>
            <p:nvPr/>
          </p:nvSpPr>
          <p:spPr>
            <a:xfrm>
              <a:off x="3709749" y="2888515"/>
              <a:ext cx="176635" cy="179301"/>
            </a:xfrm>
            <a:prstGeom prst="chevron">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dirty="0">
                <a:ln>
                  <a:noFill/>
                </a:ln>
                <a:solidFill>
                  <a:srgbClr val="312D2A"/>
                </a:solidFill>
                <a:effectLst/>
                <a:uLnTx/>
                <a:uFillTx/>
                <a:latin typeface="Oracle Sans Tab"/>
                <a:ea typeface="+mn-ea"/>
                <a:cs typeface="+mn-cs"/>
              </a:endParaRPr>
            </a:p>
          </p:txBody>
        </p:sp>
        <p:sp>
          <p:nvSpPr>
            <p:cNvPr id="49" name="Chevron 49">
              <a:extLst>
                <a:ext uri="{FF2B5EF4-FFF2-40B4-BE49-F238E27FC236}">
                  <a16:creationId xmlns:a16="http://schemas.microsoft.com/office/drawing/2014/main" id="{C90FD928-CFC1-7314-F729-4ADB65FA04A0}"/>
                </a:ext>
              </a:extLst>
            </p:cNvPr>
            <p:cNvSpPr/>
            <p:nvPr/>
          </p:nvSpPr>
          <p:spPr>
            <a:xfrm>
              <a:off x="2060085" y="2848509"/>
              <a:ext cx="176635" cy="179301"/>
            </a:xfrm>
            <a:prstGeom prst="chevron">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312D2A"/>
                </a:solidFill>
                <a:effectLst/>
                <a:uLnTx/>
                <a:uFillTx/>
                <a:latin typeface="Oracle Sans Tab"/>
                <a:ea typeface="+mn-ea"/>
                <a:cs typeface="+mn-cs"/>
              </a:endParaRPr>
            </a:p>
          </p:txBody>
        </p:sp>
        <p:sp>
          <p:nvSpPr>
            <p:cNvPr id="50" name="Rounded Rectangle 36">
              <a:extLst>
                <a:ext uri="{FF2B5EF4-FFF2-40B4-BE49-F238E27FC236}">
                  <a16:creationId xmlns:a16="http://schemas.microsoft.com/office/drawing/2014/main" id="{15A2F48A-1BAA-1936-5A1D-9E0376315398}"/>
                </a:ext>
              </a:extLst>
            </p:cNvPr>
            <p:cNvSpPr/>
            <p:nvPr/>
          </p:nvSpPr>
          <p:spPr>
            <a:xfrm>
              <a:off x="3954984" y="1713267"/>
              <a:ext cx="1360363" cy="2258114"/>
            </a:xfrm>
            <a:prstGeom prst="roundRect">
              <a:avLst>
                <a:gd name="adj" fmla="val 15397"/>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51" name="Rounded Rectangle 10">
              <a:extLst>
                <a:ext uri="{FF2B5EF4-FFF2-40B4-BE49-F238E27FC236}">
                  <a16:creationId xmlns:a16="http://schemas.microsoft.com/office/drawing/2014/main" id="{2C73A900-F43B-E263-D912-AD7677DEAFB1}"/>
                </a:ext>
              </a:extLst>
            </p:cNvPr>
            <p:cNvSpPr/>
            <p:nvPr/>
          </p:nvSpPr>
          <p:spPr>
            <a:xfrm>
              <a:off x="4050786" y="2128971"/>
              <a:ext cx="1142948" cy="383750"/>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SQL Generation</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52" name="TextBox 51">
              <a:extLst>
                <a:ext uri="{FF2B5EF4-FFF2-40B4-BE49-F238E27FC236}">
                  <a16:creationId xmlns:a16="http://schemas.microsoft.com/office/drawing/2014/main" id="{BB2B6A15-F395-896F-F3E2-D5A3D609DD18}"/>
                </a:ext>
              </a:extLst>
            </p:cNvPr>
            <p:cNvSpPr txBox="1"/>
            <p:nvPr/>
          </p:nvSpPr>
          <p:spPr>
            <a:xfrm>
              <a:off x="4085265" y="3464045"/>
              <a:ext cx="973470" cy="438581"/>
            </a:xfrm>
            <a:prstGeom prst="rect">
              <a:avLst/>
            </a:prstGeom>
            <a:noFill/>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NL2SQL Model</a:t>
              </a: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53" name="Rounded Rectangle 10">
              <a:extLst>
                <a:ext uri="{FF2B5EF4-FFF2-40B4-BE49-F238E27FC236}">
                  <a16:creationId xmlns:a16="http://schemas.microsoft.com/office/drawing/2014/main" id="{FABC4EF8-06F8-0793-44E0-1C2F01737476}"/>
                </a:ext>
              </a:extLst>
            </p:cNvPr>
            <p:cNvSpPr/>
            <p:nvPr/>
          </p:nvSpPr>
          <p:spPr>
            <a:xfrm>
              <a:off x="4050786" y="2555513"/>
              <a:ext cx="1142948" cy="225031"/>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Syntax Checks</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54" name="Rounded Rectangle 10">
              <a:extLst>
                <a:ext uri="{FF2B5EF4-FFF2-40B4-BE49-F238E27FC236}">
                  <a16:creationId xmlns:a16="http://schemas.microsoft.com/office/drawing/2014/main" id="{42FA581A-B9DD-5454-6760-2BC1D2A667AD}"/>
                </a:ext>
              </a:extLst>
            </p:cNvPr>
            <p:cNvSpPr/>
            <p:nvPr/>
          </p:nvSpPr>
          <p:spPr>
            <a:xfrm>
              <a:off x="4050787" y="2812323"/>
              <a:ext cx="1142948" cy="221964"/>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SQL Execution</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55" name="Rounded Rectangle 10">
              <a:extLst>
                <a:ext uri="{FF2B5EF4-FFF2-40B4-BE49-F238E27FC236}">
                  <a16:creationId xmlns:a16="http://schemas.microsoft.com/office/drawing/2014/main" id="{BD51C4EF-CC34-B120-C58F-0A7C64FCA6F8}"/>
                </a:ext>
              </a:extLst>
            </p:cNvPr>
            <p:cNvSpPr/>
            <p:nvPr/>
          </p:nvSpPr>
          <p:spPr>
            <a:xfrm>
              <a:off x="4050786" y="3071937"/>
              <a:ext cx="1142948" cy="327602"/>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CFBFA"/>
                  </a:solidFill>
                  <a:effectLst/>
                  <a:uLnTx/>
                  <a:uFillTx/>
                  <a:latin typeface="Oracle Sans Tab"/>
                  <a:ea typeface="+mn-ea"/>
                  <a:cs typeface="+mn-cs"/>
                </a:rPr>
                <a:t>Error Correction</a:t>
              </a:r>
              <a:endParaRPr kumimoji="0" lang="en-NL" sz="1400" b="0" i="0" u="none" strike="noStrike" kern="0" cap="none" spc="0" normalizeH="0" baseline="0" noProof="0" dirty="0">
                <a:ln>
                  <a:noFill/>
                </a:ln>
                <a:solidFill>
                  <a:srgbClr val="FCFBFA"/>
                </a:solidFill>
                <a:effectLst/>
                <a:uLnTx/>
                <a:uFillTx/>
                <a:latin typeface="Oracle Sans Tab"/>
                <a:ea typeface="+mn-ea"/>
                <a:cs typeface="+mn-cs"/>
              </a:endParaRPr>
            </a:p>
          </p:txBody>
        </p:sp>
        <p:sp>
          <p:nvSpPr>
            <p:cNvPr id="56" name="TextBox 55">
              <a:extLst>
                <a:ext uri="{FF2B5EF4-FFF2-40B4-BE49-F238E27FC236}">
                  <a16:creationId xmlns:a16="http://schemas.microsoft.com/office/drawing/2014/main" id="{84570F1D-B6DE-9AED-83A9-DC00CDDDF41A}"/>
                </a:ext>
              </a:extLst>
            </p:cNvPr>
            <p:cNvSpPr txBox="1"/>
            <p:nvPr/>
          </p:nvSpPr>
          <p:spPr>
            <a:xfrm>
              <a:off x="4098065" y="1806301"/>
              <a:ext cx="973470" cy="253916"/>
            </a:xfrm>
            <a:prstGeom prst="rect">
              <a:avLst/>
            </a:prstGeom>
            <a:noFill/>
          </p:spPr>
          <p:txBody>
            <a:bodyPr wrap="square">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553C"/>
                  </a:solidFill>
                  <a:effectLst/>
                  <a:uLnTx/>
                  <a:uFillTx/>
                  <a:latin typeface="Oracle Sans Tab"/>
                  <a:ea typeface="+mn-ea"/>
                  <a:cs typeface="+mn-cs"/>
                </a:rPr>
                <a:t>Tools</a:t>
              </a:r>
              <a:endParaRPr kumimoji="0" lang="en-NL" sz="16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57" name="Chevron 49">
              <a:extLst>
                <a:ext uri="{FF2B5EF4-FFF2-40B4-BE49-F238E27FC236}">
                  <a16:creationId xmlns:a16="http://schemas.microsoft.com/office/drawing/2014/main" id="{51F3A65D-8C62-14EF-72A8-0BE2A5EAA9FC}"/>
                </a:ext>
              </a:extLst>
            </p:cNvPr>
            <p:cNvSpPr/>
            <p:nvPr/>
          </p:nvSpPr>
          <p:spPr>
            <a:xfrm>
              <a:off x="5383947" y="2938160"/>
              <a:ext cx="176635" cy="179301"/>
            </a:xfrm>
            <a:prstGeom prst="chevron">
              <a:avLst/>
            </a:prstGeom>
            <a:solidFill>
              <a:schemeClr val="accent6">
                <a:lumMod val="40000"/>
                <a:lumOff val="60000"/>
              </a:schemeClr>
            </a:solidFill>
            <a:ln w="3175"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NL" sz="1000" b="0" i="0" u="none" strike="noStrike" kern="0" cap="none" spc="0" normalizeH="0" baseline="0" noProof="0">
                <a:ln>
                  <a:noFill/>
                </a:ln>
                <a:solidFill>
                  <a:srgbClr val="312D2A"/>
                </a:solidFill>
                <a:effectLst/>
                <a:uLnTx/>
                <a:uFillTx/>
                <a:latin typeface="Oracle Sans Tab"/>
                <a:ea typeface="+mn-ea"/>
                <a:cs typeface="+mn-cs"/>
              </a:endParaRPr>
            </a:p>
          </p:txBody>
        </p:sp>
      </p:grpSp>
      <p:sp>
        <p:nvSpPr>
          <p:cNvPr id="58" name="Rectangle: Rounded Corners 2">
            <a:extLst>
              <a:ext uri="{FF2B5EF4-FFF2-40B4-BE49-F238E27FC236}">
                <a16:creationId xmlns:a16="http://schemas.microsoft.com/office/drawing/2014/main" id="{C95A6D39-14E8-C115-209E-934B8A59A912}"/>
              </a:ext>
            </a:extLst>
          </p:cNvPr>
          <p:cNvSpPr/>
          <p:nvPr/>
        </p:nvSpPr>
        <p:spPr>
          <a:xfrm>
            <a:off x="2869084" y="5220727"/>
            <a:ext cx="3180900" cy="770817"/>
          </a:xfrm>
          <a:prstGeom prst="roundRect">
            <a:avLst/>
          </a:prstGeom>
          <a:solidFill>
            <a:schemeClr val="tx2">
              <a:lumMod val="25000"/>
            </a:schemeClr>
          </a:solidFill>
          <a:ln w="28575">
            <a:noFill/>
          </a:ln>
        </p:spPr>
        <p:style>
          <a:lnRef idx="0">
            <a:scrgbClr r="0" g="0" b="0"/>
          </a:lnRef>
          <a:fillRef idx="0">
            <a:scrgbClr r="0" g="0" b="0"/>
          </a:fillRef>
          <a:effectRef idx="0">
            <a:scrgbClr r="0" g="0" b="0"/>
          </a:effectRef>
          <a:fontRef idx="minor">
            <a:schemeClr val="lt1"/>
          </a:fontRef>
        </p:style>
        <p:txBody>
          <a:bodyPr tIns="0" bIns="0" rtlCol="0" anchor="ctr"/>
          <a:lstStyle/>
          <a:p>
            <a:pPr marL="0" marR="0" lvl="0" indent="0" algn="ctr" defTabSz="89951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panose="020B0503020204020204" pitchFamily="34" charset="0"/>
              </a:rPr>
              <a:t>Generative AI Agents framework provides reasoning and tool use capabilities</a:t>
            </a:r>
          </a:p>
        </p:txBody>
      </p:sp>
      <p:sp>
        <p:nvSpPr>
          <p:cNvPr id="59" name="Content Placeholder 5">
            <a:extLst>
              <a:ext uri="{FF2B5EF4-FFF2-40B4-BE49-F238E27FC236}">
                <a16:creationId xmlns:a16="http://schemas.microsoft.com/office/drawing/2014/main" id="{CE967577-AA28-2A7A-2BCA-46C82FE73C38}"/>
              </a:ext>
            </a:extLst>
          </p:cNvPr>
          <p:cNvSpPr txBox="1">
            <a:spLocks/>
          </p:cNvSpPr>
          <p:nvPr/>
        </p:nvSpPr>
        <p:spPr>
          <a:xfrm>
            <a:off x="8414833" y="1785141"/>
            <a:ext cx="3165576" cy="4527546"/>
          </a:xfrm>
          <a:prstGeom prst="rect">
            <a:avLst/>
          </a:prstGeom>
          <a:noFill/>
        </p:spPr>
        <p:txBody>
          <a:bodyPr vert="horz" lIns="0" tIns="0" rIns="0" bIns="0" rtlCol="0">
            <a:normAutofit fontScale="77500" lnSpcReduction="2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Generate SQL statements</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SQL Explanation</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SQL Narration</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Check syntax for SQL statements</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Fix errors in SQL statements</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Execute SQL statements</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Schema Linking</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In-context Learning</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Custom Instructions</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Additional Configs:</a:t>
            </a:r>
          </a:p>
          <a:p>
            <a:pPr marL="746741" marR="0" lvl="1" indent="-380981" algn="l" defTabSz="914273" rtl="0" eaLnBrk="1" fontAlgn="auto" latinLnBrk="0" hangingPunct="1">
              <a:lnSpc>
                <a:spcPct val="120000"/>
              </a:lnSpc>
              <a:spcBef>
                <a:spcPts val="60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Table / Column Descriptions</a:t>
            </a:r>
          </a:p>
          <a:p>
            <a:pPr marL="746741" marR="0" lvl="1" indent="-380981" algn="l" defTabSz="914273" rtl="0" eaLnBrk="1" fontAlgn="auto" latinLnBrk="0" hangingPunct="1">
              <a:lnSpc>
                <a:spcPct val="120000"/>
              </a:lnSpc>
              <a:spcBef>
                <a:spcPts val="60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Smaller / Larger Model Choice</a:t>
            </a:r>
          </a:p>
          <a:p>
            <a:pPr marL="746741" marR="0" lvl="1" indent="-380981" algn="l" defTabSz="914273" rtl="0" eaLnBrk="1" fontAlgn="auto" latinLnBrk="0" hangingPunct="1">
              <a:lnSpc>
                <a:spcPct val="120000"/>
              </a:lnSpc>
              <a:spcBef>
                <a:spcPts val="600"/>
              </a:spcBef>
              <a:spcAft>
                <a:spcPts val="0"/>
              </a:spcAft>
              <a:buClrTx/>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rPr>
              <a:t>Dialect (SQLite, Oracle SQL)</a:t>
            </a:r>
          </a:p>
          <a:p>
            <a:pPr marL="380981" marR="0" lvl="0" indent="-38098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endParaRPr>
          </a:p>
          <a:p>
            <a:pPr marL="342891" marR="0" lvl="0" indent="-342891" algn="l" defTabSz="914273" rtl="0" eaLnBrk="1" fontAlgn="auto" latinLnBrk="0" hangingPunct="1">
              <a:lnSpc>
                <a:spcPct val="120000"/>
              </a:lnSpc>
              <a:spcBef>
                <a:spcPts val="6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Oracle Sans" panose="020B0503020204020204" pitchFamily="34" charset="0"/>
              <a:ea typeface="+mn-ea"/>
              <a:cs typeface="Oracle Sans Tab Light" panose="020B0403020204020204"/>
            </a:endParaRPr>
          </a:p>
        </p:txBody>
      </p:sp>
    </p:spTree>
    <p:extLst>
      <p:ext uri="{BB962C8B-B14F-4D97-AF65-F5344CB8AC3E}">
        <p14:creationId xmlns:p14="http://schemas.microsoft.com/office/powerpoint/2010/main" val="1782238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7206"/>
</p:tagLst>
</file>

<file path=ppt/tags/tag2.xml><?xml version="1.0" encoding="utf-8"?>
<p:tagLst xmlns:a="http://schemas.openxmlformats.org/drawingml/2006/main" xmlns:r="http://schemas.openxmlformats.org/officeDocument/2006/relationships" xmlns:p="http://schemas.openxmlformats.org/presentationml/2006/main">
  <p:tag name="AS_UNIQUEID" val="17206"/>
</p:tagLst>
</file>

<file path=ppt/tags/tag3.xml><?xml version="1.0" encoding="utf-8"?>
<p:tagLst xmlns:a="http://schemas.openxmlformats.org/drawingml/2006/main" xmlns:r="http://schemas.openxmlformats.org/officeDocument/2006/relationships" xmlns:p="http://schemas.openxmlformats.org/presentationml/2006/main">
  <p:tag name="AS_UNIQUEID" val="17206"/>
</p:tagLst>
</file>

<file path=ppt/tags/tag4.xml><?xml version="1.0" encoding="utf-8"?>
<p:tagLst xmlns:a="http://schemas.openxmlformats.org/drawingml/2006/main" xmlns:r="http://schemas.openxmlformats.org/officeDocument/2006/relationships" xmlns:p="http://schemas.openxmlformats.org/presentationml/2006/main">
  <p:tag name="AS_UNIQUEID" val="17206"/>
</p:tagLst>
</file>

<file path=ppt/theme/theme1.xml><?xml version="1.0" encoding="utf-8"?>
<a:theme xmlns:a="http://schemas.openxmlformats.org/drawingml/2006/main" name="Oracle-FY26-8.5">
  <a:themeElements>
    <a:clrScheme name="Custom 77">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Pine 80">
      <a:srgbClr val="74A683"/>
    </a:custClr>
    <a:custClr name="Pine 90">
      <a:srgbClr val="5C926D"/>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100">
      <a:srgbClr val="4C825C"/>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20">
      <a:srgbClr val="3F6B4B"/>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40">
      <a:srgbClr val="33553C"/>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5" id="{C7BB42EE-21A4-3446-99FC-204099367914}" vid="{1D019673-A173-9547-952F-6DD6A15D810F}"/>
    </a:ext>
  </a:extLst>
</a:theme>
</file>

<file path=ppt/theme/theme2.xml><?xml version="1.0" encoding="utf-8"?>
<a:theme xmlns:a="http://schemas.openxmlformats.org/drawingml/2006/main" name="1_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50123ACF-84B2-9147-8290-4008D4856849}" vid="{793E6650-E25B-0242-9173-E13A1F448EF9}"/>
    </a:ext>
  </a:extLst>
</a:theme>
</file>

<file path=ppt/theme/theme3.xml><?xml version="1.0" encoding="utf-8"?>
<a:theme xmlns:a="http://schemas.openxmlformats.org/drawingml/2006/main" name="Small Bloom">
  <a:themeElements>
    <a:clrScheme name="Custom 22">
      <a:dk1>
        <a:srgbClr val="302C2A"/>
      </a:dk1>
      <a:lt1>
        <a:srgbClr val="FBECEF"/>
      </a:lt1>
      <a:dk2>
        <a:srgbClr val="053241"/>
      </a:dk2>
      <a:lt2>
        <a:srgbClr val="FDF3E3"/>
      </a:lt2>
      <a:accent1>
        <a:srgbClr val="796087"/>
      </a:accent1>
      <a:accent2>
        <a:srgbClr val="DEB068"/>
      </a:accent2>
      <a:accent3>
        <a:srgbClr val="D9ABB6"/>
      </a:accent3>
      <a:accent4>
        <a:srgbClr val="FE6954"/>
      </a:accent4>
      <a:accent5>
        <a:srgbClr val="796087"/>
      </a:accent5>
      <a:accent6>
        <a:srgbClr val="89B2B0"/>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Small Bloom" id="{4FB124DF-8856-1A4B-ABDD-8928793112F5}" vid="{106A0577-0FA8-2B42-854E-8A556F23B281}"/>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4b6b08d2-6182-4197-8221-8710a9404ced"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46E90DFFAAB2B648B85FF84AAAED4B38" ma:contentTypeVersion="19" ma:contentTypeDescription="Create a new document." ma:contentTypeScope="" ma:versionID="4aee4a0e86861ca344668b5db4a42a72">
  <xsd:schema xmlns:xsd="http://www.w3.org/2001/XMLSchema" xmlns:xs="http://www.w3.org/2001/XMLSchema" xmlns:p="http://schemas.microsoft.com/office/2006/metadata/properties" xmlns:ns1="http://schemas.microsoft.com/sharepoint/v3" xmlns:ns2="f085ca05-1a56-417b-bcef-25b3bd9988f8" xmlns:ns3="4e418aab-ccd2-4c36-bbc0-ca1bef344547" xmlns:ns4="758b9dc9-e6e0-4b4b-9e23-19b506217126" targetNamespace="http://schemas.microsoft.com/office/2006/metadata/properties" ma:root="true" ma:fieldsID="69c3902e728a7a3d4f173104080c08de" ns1:_="" ns2:_="" ns3:_="" ns4:_="">
    <xsd:import namespace="http://schemas.microsoft.com/sharepoint/v3"/>
    <xsd:import namespace="f085ca05-1a56-417b-bcef-25b3bd9988f8"/>
    <xsd:import namespace="4e418aab-ccd2-4c36-bbc0-ca1bef344547"/>
    <xsd:import namespace="758b9dc9-e6e0-4b4b-9e23-19b506217126"/>
    <xsd:element name="properties">
      <xsd:complexType>
        <xsd:sequence>
          <xsd:element name="documentManagement">
            <xsd:complexType>
              <xsd:all>
                <xsd:element ref="ns2:IncludeInSearch" minOccurs="0"/>
                <xsd:element ref="ns3:Keywords0" minOccurs="0"/>
                <xsd:element ref="ns3:Migration_Comments0"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Location" minOccurs="0"/>
                <xsd:element ref="ns3:MediaServiceOCR" minOccurs="0"/>
                <xsd:element ref="ns1:_ip_UnifiedCompliancePolicyProperties" minOccurs="0"/>
                <xsd:element ref="ns1:_ip_UnifiedCompliancePolicyUIAction" minOccurs="0"/>
                <xsd:element ref="ns3:Description0"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85ca05-1a56-417b-bcef-25b3bd9988f8" elementFormDefault="qualified">
    <xsd:import namespace="http://schemas.microsoft.com/office/2006/documentManagement/types"/>
    <xsd:import namespace="http://schemas.microsoft.com/office/infopath/2007/PartnerControls"/>
    <xsd:element name="IncludeInSearch" ma:index="8" nillable="true" ma:displayName="IncludeInMyOracleSearch" ma:default="1" ma:internalName="IncludeInSearch"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e418aab-ccd2-4c36-bbc0-ca1bef344547" elementFormDefault="qualified">
    <xsd:import namespace="http://schemas.microsoft.com/office/2006/documentManagement/types"/>
    <xsd:import namespace="http://schemas.microsoft.com/office/infopath/2007/PartnerControls"/>
    <xsd:element name="Keywords0" ma:index="9" nillable="true" ma:displayName="Keywords" ma:internalName="Keywords0">
      <xsd:simpleType>
        <xsd:restriction base="dms:Text"/>
      </xsd:simpleType>
    </xsd:element>
    <xsd:element name="Migration_Comments0" ma:index="10" nillable="true" ma:displayName="Migration_Comments" ma:internalName="Migration_Comments0">
      <xsd:simpleType>
        <xsd:restriction base="dms:Note">
          <xsd:maxLength value="255"/>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b6b08d2-6182-4197-8221-8710a9404ce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Description0" ma:index="26" nillable="true" ma:displayName="Description" ma:internalName="Description0">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8b9dc9-e6e0-4b4b-9e23-19b50621712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c2711a4e-9246-41dc-b527-dfc796ef7be9}" ma:internalName="TaxCatchAll" ma:showField="CatchAllData" ma:web="758b9dc9-e6e0-4b4b-9e23-19b5062171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Migration_Comments0 xmlns="4e418aab-ccd2-4c36-bbc0-ca1bef344547" xsi:nil="true"/>
    <_ip_UnifiedCompliancePolicyUIAction xmlns="http://schemas.microsoft.com/sharepoint/v3" xsi:nil="true"/>
    <IncludeInSearch xmlns="f085ca05-1a56-417b-bcef-25b3bd9988f8">true</IncludeInSearch>
    <Description0 xmlns="4e418aab-ccd2-4c36-bbc0-ca1bef344547" xsi:nil="true"/>
    <Keywords0 xmlns="4e418aab-ccd2-4c36-bbc0-ca1bef344547" xsi:nil="true"/>
    <TaxCatchAll xmlns="758b9dc9-e6e0-4b4b-9e23-19b506217126" xsi:nil="true"/>
    <lcf76f155ced4ddcb4097134ff3c332f xmlns="4e418aab-ccd2-4c36-bbc0-ca1bef344547">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59DD20FF-20B7-4E7E-A5DF-52B95F62BF36}">
  <ds:schemaRefs>
    <ds:schemaRef ds:uri="Microsoft.SharePoint.Taxonomy.ContentTypeSync"/>
  </ds:schemaRefs>
</ds:datastoreItem>
</file>

<file path=customXml/itemProps2.xml><?xml version="1.0" encoding="utf-8"?>
<ds:datastoreItem xmlns:ds="http://schemas.openxmlformats.org/officeDocument/2006/customXml" ds:itemID="{49689E92-CCDE-49D5-8DF0-6781802A65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5ca05-1a56-417b-bcef-25b3bd9988f8"/>
    <ds:schemaRef ds:uri="4e418aab-ccd2-4c36-bbc0-ca1bef344547"/>
    <ds:schemaRef ds:uri="758b9dc9-e6e0-4b4b-9e23-19b5062171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296D0D-490A-4B3E-97C6-C699713CF0CC}">
  <ds:schemaRefs>
    <ds:schemaRef ds:uri="http://schemas.microsoft.com/sharepoint/v3/contenttype/forms"/>
  </ds:schemaRefs>
</ds:datastoreItem>
</file>

<file path=customXml/itemProps4.xml><?xml version="1.0" encoding="utf-8"?>
<ds:datastoreItem xmlns:ds="http://schemas.openxmlformats.org/officeDocument/2006/customXml" ds:itemID="{2E77E056-30DE-4F95-9B11-F6BD7D9E1DA2}">
  <ds:schemaRefs>
    <ds:schemaRef ds:uri="http://schemas.microsoft.com/office/2006/metadata/properties"/>
    <ds:schemaRef ds:uri="http://schemas.microsoft.com/office/infopath/2007/PartnerControls"/>
    <ds:schemaRef ds:uri="4e418aab-ccd2-4c36-bbc0-ca1bef344547"/>
    <ds:schemaRef ds:uri="http://schemas.microsoft.com/sharepoint/v3"/>
    <ds:schemaRef ds:uri="f085ca05-1a56-417b-bcef-25b3bd9988f8"/>
    <ds:schemaRef ds:uri="758b9dc9-e6e0-4b4b-9e23-19b506217126"/>
  </ds:schemaRefs>
</ds:datastoreItem>
</file>

<file path=docMetadata/LabelInfo.xml><?xml version="1.0" encoding="utf-8"?>
<clbl:labelList xmlns:clbl="http://schemas.microsoft.com/office/2020/mipLabelMetadata">
  <clbl:label id="{3c76ce46-357f-46de-88d6-77b9bbb83c46}" enabled="1" method="Privileged" siteId="{4e2c6054-71cb-48f1-bd6c-3a9705aca71b}" removed="0"/>
</clbl:labelList>
</file>

<file path=docProps/app.xml><?xml version="1.0" encoding="utf-8"?>
<Properties xmlns="http://schemas.openxmlformats.org/officeDocument/2006/extended-properties" xmlns:vt="http://schemas.openxmlformats.org/officeDocument/2006/docPropsVTypes">
  <Template>Oracle-FY26-8</Template>
  <TotalTime>15676</TotalTime>
  <Words>2343</Words>
  <Application>Microsoft Macintosh PowerPoint</Application>
  <PresentationFormat>와이드스크린</PresentationFormat>
  <Paragraphs>383</Paragraphs>
  <Slides>19</Slides>
  <Notes>16</Notes>
  <HiddenSlides>1</HiddenSlides>
  <MMClips>1</MMClips>
  <ScaleCrop>false</ScaleCrop>
  <HeadingPairs>
    <vt:vector size="6" baseType="variant">
      <vt:variant>
        <vt:lpstr>사용한 글꼴</vt:lpstr>
      </vt:variant>
      <vt:variant>
        <vt:i4>12</vt:i4>
      </vt:variant>
      <vt:variant>
        <vt:lpstr>테마</vt:lpstr>
      </vt:variant>
      <vt:variant>
        <vt:i4>3</vt:i4>
      </vt:variant>
      <vt:variant>
        <vt:lpstr>슬라이드 제목</vt:lpstr>
      </vt:variant>
      <vt:variant>
        <vt:i4>19</vt:i4>
      </vt:variant>
    </vt:vector>
  </HeadingPairs>
  <TitlesOfParts>
    <vt:vector size="34" baseType="lpstr">
      <vt:lpstr>System Font Regular</vt:lpstr>
      <vt:lpstr>Arial</vt:lpstr>
      <vt:lpstr>Calibri</vt:lpstr>
      <vt:lpstr>Helvetica</vt:lpstr>
      <vt:lpstr>Open Sans Light</vt:lpstr>
      <vt:lpstr>Oracle Sans</vt:lpstr>
      <vt:lpstr>Oracle Sans Extra Bold</vt:lpstr>
      <vt:lpstr>Oracle Sans Light</vt:lpstr>
      <vt:lpstr>Oracle Sans Semi Bold</vt:lpstr>
      <vt:lpstr>Oracle Sans Tab</vt:lpstr>
      <vt:lpstr>Oracle Sans Tab Light</vt:lpstr>
      <vt:lpstr>Wingdings</vt:lpstr>
      <vt:lpstr>Oracle-FY26-8.5</vt:lpstr>
      <vt:lpstr>1_Parent Master Pillars</vt:lpstr>
      <vt:lpstr>Small Bloom</vt:lpstr>
      <vt:lpstr>Generative AI Agent </vt:lpstr>
      <vt:lpstr>Safe harbor statement</vt:lpstr>
      <vt:lpstr>오라클 AI 솔루션 – AI 서비스</vt:lpstr>
      <vt:lpstr>GenAI Agents</vt:lpstr>
      <vt:lpstr>오라클 AI 솔루션 – GenAI Agents</vt:lpstr>
      <vt:lpstr>OCI Generative AI Agents Platform</vt:lpstr>
      <vt:lpstr>OCI Generative AI Agents Platform - 상세</vt:lpstr>
      <vt:lpstr>OCI Generative AI Agents: RAG Agent</vt:lpstr>
      <vt:lpstr>OCI Generative AI Agents: SQL Agent</vt:lpstr>
      <vt:lpstr>OCI Generative AI Agents: Custom tool / Agent tool</vt:lpstr>
      <vt:lpstr>Agents Concepts</vt:lpstr>
      <vt:lpstr>GenAI Agents – Available Region</vt:lpstr>
      <vt:lpstr>GenAI Agents – Pricing </vt:lpstr>
      <vt:lpstr>GenAI Agents – Pricing 상세(1)</vt:lpstr>
      <vt:lpstr>GenAI Agents – Pricing 상세(2)</vt:lpstr>
      <vt:lpstr>GenAI Agents - 사례</vt:lpstr>
      <vt:lpstr>피드백</vt:lpstr>
      <vt:lpstr>그래서 GenAI Agent는?</vt:lpstr>
      <vt:lpstr>실습 – 리전 분배 &amp; 제출 과제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Eun Hye Lee</dc:creator>
  <cp:lastModifiedBy>Eun Hye Lee</cp:lastModifiedBy>
  <cp:revision>190</cp:revision>
  <dcterms:created xsi:type="dcterms:W3CDTF">2025-11-20T04:58:20Z</dcterms:created>
  <dcterms:modified xsi:type="dcterms:W3CDTF">2025-12-04T16:27:13Z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ContentTypeId">
    <vt:lpwstr>0x01010046E90DFFAAB2B648B85FF84AAAED4B38</vt:lpwstr>
  </property>
</Properties>
</file>